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5"/>
  </p:notesMasterIdLst>
  <p:handoutMasterIdLst>
    <p:handoutMasterId r:id="rId26"/>
  </p:handoutMasterIdLst>
  <p:sldIdLst>
    <p:sldId id="547" r:id="rId2"/>
    <p:sldId id="550" r:id="rId3"/>
    <p:sldId id="558" r:id="rId4"/>
    <p:sldId id="692" r:id="rId5"/>
    <p:sldId id="704" r:id="rId6"/>
    <p:sldId id="705" r:id="rId7"/>
    <p:sldId id="706" r:id="rId8"/>
    <p:sldId id="717" r:id="rId9"/>
    <p:sldId id="707" r:id="rId10"/>
    <p:sldId id="691" r:id="rId11"/>
    <p:sldId id="694" r:id="rId12"/>
    <p:sldId id="715" r:id="rId13"/>
    <p:sldId id="709" r:id="rId14"/>
    <p:sldId id="710" r:id="rId15"/>
    <p:sldId id="695" r:id="rId16"/>
    <p:sldId id="711" r:id="rId17"/>
    <p:sldId id="713" r:id="rId18"/>
    <p:sldId id="714" r:id="rId19"/>
    <p:sldId id="716" r:id="rId20"/>
    <p:sldId id="562" r:id="rId21"/>
    <p:sldId id="554" r:id="rId22"/>
    <p:sldId id="552" r:id="rId23"/>
    <p:sldId id="553" r:id="rId24"/>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09" d="100"/>
          <a:sy n="109" d="100"/>
        </p:scale>
        <p:origin x="1296" y="126"/>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336"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2019-07-08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7/8/2019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Dynamic allocation of arrays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Dynamic allocation</a:t>
            </a:r>
            <a:br>
              <a:rPr lang="en-CA" dirty="0" smtClean="0"/>
            </a:br>
            <a:r>
              <a:rPr lang="en-CA" dirty="0" smtClean="0"/>
              <a:t>of arrays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If arrays and pointers are interchangeable, how do we keep track?</a:t>
            </a:r>
          </a:p>
          <a:p>
            <a:pPr lvl="1"/>
            <a:r>
              <a:rPr lang="en-CA" dirty="0" smtClean="0"/>
              <a:t>It’s up to you…the programmer</a:t>
            </a:r>
          </a:p>
          <a:p>
            <a:pPr lvl="1"/>
            <a:endParaRPr lang="en-CA" dirty="0"/>
          </a:p>
          <a:p>
            <a:r>
              <a:rPr lang="en-CA" dirty="0" smtClean="0"/>
              <a:t>Naming conventions help: the identifier for:</a:t>
            </a:r>
          </a:p>
          <a:p>
            <a:pPr lvl="1"/>
            <a:r>
              <a:rPr lang="en-CA" dirty="0" smtClean="0"/>
              <a:t>A local variable or non-array parameter should describe something singular in number</a:t>
            </a:r>
          </a:p>
          <a:p>
            <a:pPr marL="457200" lvl="1" indent="0">
              <a:buNone/>
            </a:pPr>
            <a:r>
              <a:rPr lang="en-CA" dirty="0" smtClean="0"/>
              <a:t>	</a:t>
            </a:r>
            <a:r>
              <a:rPr lang="en-CA" dirty="0"/>
              <a:t>	</a:t>
            </a:r>
            <a:r>
              <a:rPr lang="en-CA" dirty="0" err="1" smtClean="0">
                <a:latin typeface="Consolas" panose="020B0609020204030204" pitchFamily="49" charset="0"/>
                <a:cs typeface="Consolas" panose="020B0609020204030204" pitchFamily="49" charset="0"/>
              </a:rPr>
              <a:t>control_point</a:t>
            </a:r>
            <a:endParaRPr lang="en-CA" dirty="0" smtClean="0">
              <a:latin typeface="Consolas" panose="020B0609020204030204" pitchFamily="49" charset="0"/>
              <a:cs typeface="Consolas" panose="020B0609020204030204" pitchFamily="49" charset="0"/>
            </a:endParaRPr>
          </a:p>
          <a:p>
            <a:pPr lvl="1"/>
            <a:r>
              <a:rPr lang="en-CA" dirty="0"/>
              <a:t>A pointer to a single instance </a:t>
            </a:r>
            <a:r>
              <a:rPr lang="en-CA" dirty="0" smtClean="0"/>
              <a:t>should also be </a:t>
            </a:r>
            <a:r>
              <a:rPr lang="en-CA" dirty="0"/>
              <a:t>prefixed with </a:t>
            </a:r>
            <a:r>
              <a:rPr lang="en-CA" dirty="0">
                <a:latin typeface="Consolas" panose="020B0609020204030204" pitchFamily="49" charset="0"/>
                <a:cs typeface="Consolas" panose="020B0609020204030204" pitchFamily="49" charset="0"/>
              </a:rPr>
              <a:t>p</a:t>
            </a:r>
            <a:r>
              <a:rPr lang="en-CA" dirty="0" smtClean="0">
                <a:latin typeface="Consolas" panose="020B0609020204030204" pitchFamily="49" charset="0"/>
                <a:cs typeface="Consolas" panose="020B0609020204030204" pitchFamily="49" charset="0"/>
              </a:rPr>
              <a:t>_</a:t>
            </a:r>
          </a:p>
          <a:p>
            <a:pPr marL="457200" lvl="1" indent="0">
              <a:buNone/>
            </a:pPr>
            <a:r>
              <a:rPr lang="en-CA" dirty="0"/>
              <a:t>	</a:t>
            </a:r>
            <a:r>
              <a:rPr lang="en-CA" dirty="0" smtClean="0"/>
              <a:t>	</a:t>
            </a:r>
            <a:r>
              <a:rPr lang="en-CA" dirty="0" err="1" smtClean="0">
                <a:latin typeface="Consolas" panose="020B0609020204030204" pitchFamily="49" charset="0"/>
                <a:cs typeface="Consolas" panose="020B0609020204030204" pitchFamily="49" charset="0"/>
              </a:rPr>
              <a:t>p_control_point</a:t>
            </a:r>
            <a:endParaRPr lang="en-CA" dirty="0">
              <a:latin typeface="Consolas" panose="020B0609020204030204" pitchFamily="49" charset="0"/>
              <a:cs typeface="Consolas" panose="020B0609020204030204" pitchFamily="49" charset="0"/>
            </a:endParaRPr>
          </a:p>
          <a:p>
            <a:pPr lvl="1"/>
            <a:r>
              <a:rPr lang="en-CA" dirty="0" smtClean="0"/>
              <a:t>A local array should be plural or contain a word such as </a:t>
            </a:r>
            <a:r>
              <a:rPr lang="en-CA" dirty="0" smtClean="0">
                <a:latin typeface="Consolas" panose="020B0609020204030204" pitchFamily="49" charset="0"/>
                <a:cs typeface="Consolas" panose="020B0609020204030204" pitchFamily="49" charset="0"/>
              </a:rPr>
              <a:t>array</a:t>
            </a:r>
            <a:r>
              <a:rPr lang="en-CA" dirty="0" smtClean="0"/>
              <a:t> or </a:t>
            </a:r>
            <a:r>
              <a:rPr lang="en-CA" dirty="0" smtClean="0">
                <a:latin typeface="Consolas" panose="020B0609020204030204" pitchFamily="49" charset="0"/>
                <a:cs typeface="Consolas" panose="020B0609020204030204" pitchFamily="49" charset="0"/>
              </a:rPr>
              <a:t>table</a:t>
            </a:r>
          </a:p>
          <a:p>
            <a:pPr marL="457200" lvl="1" indent="0">
              <a:buNone/>
            </a:pPr>
            <a:r>
              <a:rPr lang="en-CA" dirty="0"/>
              <a:t>		</a:t>
            </a:r>
            <a:r>
              <a:rPr lang="en-CA" dirty="0" err="1" smtClean="0">
                <a:latin typeface="Consolas" panose="020B0609020204030204" pitchFamily="49" charset="0"/>
                <a:cs typeface="Consolas" panose="020B0609020204030204" pitchFamily="49" charset="0"/>
              </a:rPr>
              <a:t>control_points</a:t>
            </a: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control_pt_array</a:t>
            </a:r>
            <a:endParaRPr lang="en-CA" dirty="0">
              <a:latin typeface="Consolas" panose="020B0609020204030204" pitchFamily="49" charset="0"/>
              <a:cs typeface="Consolas" panose="020B0609020204030204" pitchFamily="49" charset="0"/>
            </a:endParaRPr>
          </a:p>
          <a:p>
            <a:pPr lvl="1"/>
            <a:r>
              <a:rPr lang="en-CA" dirty="0" smtClean="0"/>
              <a:t>A pointer to an array should also be prefixed with an </a:t>
            </a:r>
            <a:r>
              <a:rPr lang="en-CA" dirty="0" smtClean="0">
                <a:latin typeface="Consolas" panose="020B0609020204030204" pitchFamily="49" charset="0"/>
                <a:cs typeface="Consolas" panose="020B0609020204030204" pitchFamily="49" charset="0"/>
              </a:rPr>
              <a:t>a_</a:t>
            </a:r>
            <a:endParaRPr lang="en-CA" dirty="0">
              <a:latin typeface="Consolas" panose="020B0609020204030204" pitchFamily="49" charset="0"/>
              <a:cs typeface="Consolas" panose="020B0609020204030204" pitchFamily="49" charset="0"/>
            </a:endParaRPr>
          </a:p>
          <a:p>
            <a:pPr marL="457200" lvl="1" indent="0" algn="l">
              <a:buNone/>
            </a:pPr>
            <a:r>
              <a:rPr lang="en-CA" sz="1800" dirty="0" smtClean="0"/>
              <a:t>	</a:t>
            </a:r>
            <a:r>
              <a:rPr lang="en-CA" sz="1800" dirty="0"/>
              <a:t>	</a:t>
            </a:r>
            <a:r>
              <a:rPr lang="en-CA" sz="1800" dirty="0" err="1" smtClean="0">
                <a:latin typeface="Consolas" panose="020B0609020204030204" pitchFamily="49" charset="0"/>
                <a:cs typeface="Consolas" panose="020B0609020204030204" pitchFamily="49" charset="0"/>
              </a:rPr>
              <a:t>a_ontrol_points</a:t>
            </a:r>
            <a:endParaRPr lang="en-CA" sz="18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8740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allocation of arrays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To request an array of integers initialized to their default value:</a:t>
            </a:r>
          </a:p>
          <a:p>
            <a:pPr marL="800100" lvl="2" indent="0">
              <a:buNone/>
            </a:pPr>
            <a:r>
              <a:rPr lang="en-CA" sz="1600" dirty="0">
                <a:latin typeface="Consolas" panose="020B0609020204030204" pitchFamily="49" charset="0"/>
                <a:cs typeface="Consolas" panose="020B0609020204030204" pitchFamily="49" charset="0"/>
              </a:rPr>
              <a:t>#include &lt;iostream&gt;</a:t>
            </a: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main();</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int main() </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std::size_t capacity{10};</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r>
              <a:rPr lang="en-CA" sz="1600" b="1" dirty="0" smtClean="0">
                <a:solidFill>
                  <a:srgbClr val="FF0000"/>
                </a:solidFill>
                <a:latin typeface="Consolas" panose="020B0609020204030204" pitchFamily="49" charset="0"/>
                <a:cs typeface="Consolas" panose="020B0609020204030204" pitchFamily="49" charset="0"/>
              </a:rPr>
              <a:t>new int[capacity]{}</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for ( std::size_t k{0}; k &lt; capacity; ++k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[k] &lt;&lt;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std::cout &lt;&lt; "..." &lt;&lt; std::endl;</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delete[]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 = </a:t>
            </a:r>
            <a:r>
              <a:rPr lang="en-CA" sz="1600" dirty="0" err="1" smtClean="0">
                <a:latin typeface="Consolas" panose="020B0609020204030204" pitchFamily="49" charset="0"/>
                <a:cs typeface="Consolas" panose="020B0609020204030204" pitchFamily="49" charset="0"/>
              </a:rPr>
              <a:t>nulltpr</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return 0;</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3059832" y="6097071"/>
            <a:ext cx="5404043"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0, 0</a:t>
            </a:r>
            <a:r>
              <a:rPr lang="en-CA" sz="2000" dirty="0">
                <a:solidFill>
                  <a:srgbClr val="0070C0"/>
                </a:solidFill>
                <a:latin typeface="Consolas" panose="020B0609020204030204" pitchFamily="49" charset="0"/>
                <a:cs typeface="Consolas" panose="020B0609020204030204" pitchFamily="49" charset="0"/>
              </a:rPr>
              <a:t>, 0, 0, 0, 0, 0, 0, 0, 0</a:t>
            </a:r>
            <a:r>
              <a:rPr lang="en-CA" sz="2000" dirty="0" smtClean="0">
                <a:solidFill>
                  <a:srgbClr val="0070C0"/>
                </a:solidFill>
                <a:latin typeface="Consolas" panose="020B0609020204030204" pitchFamily="49" charset="0"/>
                <a:cs typeface="Consolas" panose="020B0609020204030204" pitchFamily="49" charset="0"/>
              </a:rPr>
              <a:t>, ... </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522847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allocation of arrays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The critical differences from allocating a single instance include:</a:t>
            </a: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r>
              <a:rPr lang="en-CA" sz="1600" b="1" dirty="0" smtClean="0">
                <a:solidFill>
                  <a:srgbClr val="FF0000"/>
                </a:solidFill>
                <a:latin typeface="Consolas" panose="020B0609020204030204" pitchFamily="49" charset="0"/>
                <a:cs typeface="Consolas" panose="020B0609020204030204" pitchFamily="49" charset="0"/>
              </a:rPr>
              <a:t>new int[capacity]{}</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Use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We need a larger array...</a:t>
            </a: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delete[]</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capacity *= 2;</a:t>
            </a:r>
          </a:p>
          <a:p>
            <a:pPr marL="800100" lvl="2" indent="0">
              <a:buNone/>
            </a:pPr>
            <a:r>
              <a:rPr lang="en-CA" sz="1600" dirty="0" err="1" smtClean="0">
                <a:latin typeface="Consolas" panose="020B0609020204030204" pitchFamily="49" charset="0"/>
                <a:cs typeface="Consolas" panose="020B0609020204030204" pitchFamily="49" charset="0"/>
              </a:rPr>
              <a:t>avalues</a:t>
            </a:r>
            <a:r>
              <a:rPr lang="en-CA" sz="1600" dirty="0" smtClean="0">
                <a:latin typeface="Consolas" panose="020B0609020204030204" pitchFamily="49" charset="0"/>
                <a:cs typeface="Consolas" panose="020B0609020204030204" pitchFamily="49" charset="0"/>
              </a:rPr>
              <a:t> = </a:t>
            </a:r>
            <a:r>
              <a:rPr lang="en-CA" sz="1600" b="1" dirty="0" smtClean="0">
                <a:solidFill>
                  <a:srgbClr val="FF0000"/>
                </a:solidFill>
                <a:latin typeface="Consolas" panose="020B0609020204030204" pitchFamily="49" charset="0"/>
                <a:cs typeface="Consolas" panose="020B0609020204030204" pitchFamily="49" charset="0"/>
              </a:rPr>
              <a:t>new int[capacity]</a:t>
            </a:r>
            <a:r>
              <a:rPr lang="en-CA" sz="1600" dirty="0" smtClean="0">
                <a:latin typeface="Consolas" panose="020B0609020204030204" pitchFamily="49" charset="0"/>
                <a:cs typeface="Consolas" panose="020B0609020204030204" pitchFamily="49" charset="0"/>
              </a:rPr>
              <a:t>;</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Use the larger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 array...</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b="1" dirty="0" smtClean="0">
                <a:solidFill>
                  <a:srgbClr val="FF0000"/>
                </a:solidFill>
                <a:latin typeface="Consolas" panose="020B0609020204030204" pitchFamily="49" charset="0"/>
                <a:cs typeface="Consolas" panose="020B0609020204030204" pitchFamily="49" charset="0"/>
              </a:rPr>
              <a:t>delete[]</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 = nullptr;</a:t>
            </a:r>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19373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allocation of arrays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To give at least some of the array entries specific values:</a:t>
            </a:r>
          </a:p>
          <a:p>
            <a:pPr marL="800100" lvl="2" indent="0">
              <a:buNone/>
            </a:pPr>
            <a:r>
              <a:rPr lang="en-CA" sz="1600" dirty="0">
                <a:latin typeface="Consolas" panose="020B0609020204030204" pitchFamily="49" charset="0"/>
                <a:cs typeface="Consolas" panose="020B0609020204030204" pitchFamily="49" charset="0"/>
              </a:rPr>
              <a:t>#include &lt;iostream&gt;</a:t>
            </a: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main();</a:t>
            </a:r>
          </a:p>
          <a:p>
            <a:pPr marL="800100" lvl="2" indent="0">
              <a:buNone/>
            </a:pPr>
            <a:endParaRPr lang="en-CA" sz="1600" dirty="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int main() </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std::size_t capacity{10};</a:t>
            </a: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int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r>
              <a:rPr lang="en-CA" sz="1600" b="1" dirty="0" smtClean="0">
                <a:solidFill>
                  <a:srgbClr val="FF0000"/>
                </a:solidFill>
                <a:latin typeface="Consolas" panose="020B0609020204030204" pitchFamily="49" charset="0"/>
                <a:cs typeface="Consolas" panose="020B0609020204030204" pitchFamily="49" charset="0"/>
              </a:rPr>
              <a:t>new int[capacity]{6, 5, 4, 3, 2, 1}</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for ( std::size_t k{0}; k &lt; capacity; ++k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std::cout &lt;&lt;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[k] &lt;&lt;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std::cout &lt;&lt; "..." &lt;&lt; std::endl;</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delete[]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 = nullptr;</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a:t>
            </a:r>
            <a:r>
              <a:rPr lang="en-CA" sz="1600" dirty="0">
                <a:latin typeface="Consolas" panose="020B0609020204030204" pitchFamily="49" charset="0"/>
                <a:cs typeface="Consolas" panose="020B0609020204030204" pitchFamily="49" charset="0"/>
              </a:rPr>
              <a:t>return 0;</a:t>
            </a:r>
          </a:p>
          <a:p>
            <a:pPr marL="800100" lvl="2" indent="0">
              <a:buNone/>
            </a:pP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p:txBody>
      </p:sp>
      <p:sp>
        <p:nvSpPr>
          <p:cNvPr id="4" name="TextBox 3"/>
          <p:cNvSpPr txBox="1"/>
          <p:nvPr/>
        </p:nvSpPr>
        <p:spPr>
          <a:xfrm>
            <a:off x="3059832" y="6097071"/>
            <a:ext cx="5404043"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6, 5, 4, 3, 2, 1, </a:t>
            </a:r>
            <a:r>
              <a:rPr lang="en-CA" sz="2000" dirty="0">
                <a:solidFill>
                  <a:srgbClr val="0070C0"/>
                </a:solidFill>
                <a:latin typeface="Consolas" panose="020B0609020204030204" pitchFamily="49" charset="0"/>
                <a:cs typeface="Consolas" panose="020B0609020204030204" pitchFamily="49" charset="0"/>
              </a:rPr>
              <a:t>0, 0, 0, 0</a:t>
            </a:r>
            <a:r>
              <a:rPr lang="en-CA" sz="2000" dirty="0" smtClean="0">
                <a:solidFill>
                  <a:srgbClr val="0070C0"/>
                </a:solidFill>
                <a:latin typeface="Consolas" panose="020B0609020204030204" pitchFamily="49" charset="0"/>
                <a:cs typeface="Consolas" panose="020B0609020204030204" pitchFamily="49" charset="0"/>
              </a:rPr>
              <a:t>, ... </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85409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Dynamic allocation of arrays</a:t>
            </a:r>
            <a:endParaRPr lang="en-CA" dirty="0"/>
          </a:p>
        </p:txBody>
      </p:sp>
      <p:sp>
        <p:nvSpPr>
          <p:cNvPr id="3" name="Content Placeholder 2"/>
          <p:cNvSpPr>
            <a:spLocks noGrp="1"/>
          </p:cNvSpPr>
          <p:nvPr>
            <p:ph idx="1"/>
          </p:nvPr>
        </p:nvSpPr>
        <p:spPr>
          <a:xfrm>
            <a:off x="457200" y="1600200"/>
            <a:ext cx="8219256" cy="4525963"/>
          </a:xfrm>
        </p:spPr>
        <p:txBody>
          <a:bodyPr/>
          <a:lstStyle/>
          <a:p>
            <a:r>
              <a:rPr lang="en-CA" dirty="0" smtClean="0"/>
              <a:t>One can also request an array without initialization:</a:t>
            </a:r>
          </a:p>
          <a:p>
            <a:pPr marL="800100" lvl="2" indent="0">
              <a:buNone/>
            </a:pPr>
            <a:r>
              <a:rPr lang="en-CA" sz="1500" dirty="0">
                <a:latin typeface="Consolas" panose="020B0609020204030204" pitchFamily="49" charset="0"/>
                <a:cs typeface="Consolas" panose="020B0609020204030204" pitchFamily="49" charset="0"/>
              </a:rPr>
              <a:t>#include &lt;iostream&gt;</a:t>
            </a:r>
          </a:p>
          <a:p>
            <a:pPr marL="800100" lvl="2" indent="0">
              <a:buNone/>
            </a:pPr>
            <a:r>
              <a:rPr lang="en-CA" sz="1500" dirty="0" smtClean="0">
                <a:latin typeface="Consolas" panose="020B0609020204030204" pitchFamily="49" charset="0"/>
                <a:cs typeface="Consolas" panose="020B0609020204030204" pitchFamily="49" charset="0"/>
              </a:rPr>
              <a:t>int </a:t>
            </a:r>
            <a:r>
              <a:rPr lang="en-CA" sz="1500" dirty="0">
                <a:latin typeface="Consolas" panose="020B0609020204030204" pitchFamily="49" charset="0"/>
                <a:cs typeface="Consolas" panose="020B0609020204030204" pitchFamily="49" charset="0"/>
              </a:rPr>
              <a:t>main();</a:t>
            </a:r>
          </a:p>
          <a:p>
            <a:pPr marL="800100" lvl="2" indent="0">
              <a:buNone/>
            </a:pPr>
            <a:endParaRPr lang="en-CA" sz="1200" dirty="0">
              <a:latin typeface="Consolas" panose="020B0609020204030204" pitchFamily="49" charset="0"/>
              <a:cs typeface="Consolas" panose="020B0609020204030204" pitchFamily="49" charset="0"/>
            </a:endParaRPr>
          </a:p>
          <a:p>
            <a:pPr marL="800100" lvl="2" indent="0">
              <a:buNone/>
            </a:pPr>
            <a:r>
              <a:rPr lang="en-CA" sz="1500" dirty="0">
                <a:latin typeface="Consolas" panose="020B0609020204030204" pitchFamily="49" charset="0"/>
                <a:cs typeface="Consolas" panose="020B0609020204030204" pitchFamily="49" charset="0"/>
              </a:rPr>
              <a:t>int main() </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std::size_t capacity{10};</a:t>
            </a: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int *</a:t>
            </a:r>
            <a:r>
              <a:rPr lang="en-CA" sz="1500" dirty="0" err="1" smtClean="0">
                <a:latin typeface="Consolas" panose="020B0609020204030204" pitchFamily="49" charset="0"/>
                <a:cs typeface="Consolas" panose="020B0609020204030204" pitchFamily="49" charset="0"/>
              </a:rPr>
              <a:t>a_some_array</a:t>
            </a:r>
            <a:r>
              <a:rPr lang="en-CA" sz="1500" dirty="0" smtClean="0">
                <a:latin typeface="Consolas" panose="020B0609020204030204" pitchFamily="49" charset="0"/>
                <a:cs typeface="Consolas" panose="020B0609020204030204" pitchFamily="49" charset="0"/>
              </a:rPr>
              <a:t>{</a:t>
            </a:r>
            <a:r>
              <a:rPr lang="en-CA" sz="1500" b="1" dirty="0" smtClean="0">
                <a:solidFill>
                  <a:srgbClr val="FF0000"/>
                </a:solidFill>
                <a:latin typeface="Consolas" panose="020B0609020204030204" pitchFamily="49" charset="0"/>
                <a:cs typeface="Consolas" panose="020B0609020204030204" pitchFamily="49" charset="0"/>
              </a:rPr>
              <a:t>new int[capacity]{6, 5, 4, 3, 2, 1}</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delete[] </a:t>
            </a:r>
            <a:r>
              <a:rPr lang="en-CA" sz="1500" dirty="0" err="1" smtClean="0">
                <a:latin typeface="Consolas" panose="020B0609020204030204" pitchFamily="49" charset="0"/>
                <a:cs typeface="Consolas" panose="020B0609020204030204" pitchFamily="49" charset="0"/>
              </a:rPr>
              <a:t>a_some_array</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int *</a:t>
            </a:r>
            <a:r>
              <a:rPr lang="en-CA" sz="1500" dirty="0" err="1">
                <a:latin typeface="Consolas" panose="020B0609020204030204" pitchFamily="49" charset="0"/>
                <a:cs typeface="Consolas" panose="020B0609020204030204" pitchFamily="49" charset="0"/>
              </a:rPr>
              <a:t>a_values</a:t>
            </a:r>
            <a:r>
              <a:rPr lang="en-CA" sz="1500" dirty="0">
                <a:latin typeface="Consolas" panose="020B0609020204030204" pitchFamily="49" charset="0"/>
                <a:cs typeface="Consolas" panose="020B0609020204030204" pitchFamily="49" charset="0"/>
              </a:rPr>
              <a:t>{</a:t>
            </a:r>
            <a:r>
              <a:rPr lang="en-CA" sz="1500" b="1" dirty="0">
                <a:solidFill>
                  <a:srgbClr val="FF0000"/>
                </a:solidFill>
                <a:latin typeface="Consolas" panose="020B0609020204030204" pitchFamily="49" charset="0"/>
                <a:cs typeface="Consolas" panose="020B0609020204030204" pitchFamily="49" charset="0"/>
              </a:rPr>
              <a:t>new int[capacity</a:t>
            </a:r>
            <a:r>
              <a:rPr lang="en-CA" sz="1500" b="1" dirty="0" smtClean="0">
                <a:solidFill>
                  <a:srgbClr val="FF0000"/>
                </a:solidFill>
                <a:latin typeface="Consolas" panose="020B0609020204030204" pitchFamily="49" charset="0"/>
                <a:cs typeface="Consolas" panose="020B0609020204030204" pitchFamily="49" charset="0"/>
              </a:rPr>
              <a:t>]</a:t>
            </a: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for ( std::size_t k{0}; k &lt; capacity; ++k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std::cout &lt;&lt; </a:t>
            </a:r>
            <a:r>
              <a:rPr lang="en-CA" sz="1500" dirty="0" err="1" smtClean="0">
                <a:latin typeface="Consolas" panose="020B0609020204030204" pitchFamily="49" charset="0"/>
                <a:cs typeface="Consolas" panose="020B0609020204030204" pitchFamily="49" charset="0"/>
              </a:rPr>
              <a:t>a_values</a:t>
            </a:r>
            <a:r>
              <a:rPr lang="en-CA" sz="1500" dirty="0" smtClean="0">
                <a:latin typeface="Consolas" panose="020B0609020204030204" pitchFamily="49" charset="0"/>
                <a:cs typeface="Consolas" panose="020B0609020204030204" pitchFamily="49" charset="0"/>
              </a:rPr>
              <a:t>[k] &lt;&lt; ", ";</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p>
          <a:p>
            <a:pPr marL="800100" lvl="2" indent="0">
              <a:buNone/>
            </a:pPr>
            <a:endParaRPr lang="en-CA" sz="1200" dirty="0" smtClean="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std::cout &lt;&lt; "..." &lt;&lt; std::endl;</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delete[] </a:t>
            </a:r>
            <a:r>
              <a:rPr lang="en-CA" sz="1500" dirty="0" err="1" smtClean="0">
                <a:latin typeface="Consolas" panose="020B0609020204030204" pitchFamily="49" charset="0"/>
                <a:cs typeface="Consolas" panose="020B0609020204030204" pitchFamily="49" charset="0"/>
              </a:rPr>
              <a:t>a_values</a:t>
            </a:r>
            <a:r>
              <a:rPr lang="en-CA" sz="1500" dirty="0" smtClean="0">
                <a:latin typeface="Consolas" panose="020B0609020204030204" pitchFamily="49" charset="0"/>
                <a:cs typeface="Consolas" panose="020B0609020204030204" pitchFamily="49" charset="0"/>
              </a:rPr>
              <a:t>;</a:t>
            </a:r>
          </a:p>
          <a:p>
            <a:pPr marL="800100" lvl="2" indent="0">
              <a:buNone/>
            </a:pPr>
            <a:r>
              <a:rPr lang="en-CA" sz="1500" dirty="0">
                <a:latin typeface="Consolas" panose="020B0609020204030204" pitchFamily="49" charset="0"/>
                <a:cs typeface="Consolas" panose="020B0609020204030204" pitchFamily="49" charset="0"/>
              </a:rPr>
              <a:t> </a:t>
            </a:r>
            <a:r>
              <a:rPr lang="en-CA" sz="1500" dirty="0" smtClean="0">
                <a:latin typeface="Consolas" panose="020B0609020204030204" pitchFamily="49" charset="0"/>
                <a:cs typeface="Consolas" panose="020B0609020204030204" pitchFamily="49" charset="0"/>
              </a:rPr>
              <a:t>   </a:t>
            </a:r>
            <a:r>
              <a:rPr lang="en-CA" sz="1500" dirty="0" err="1" smtClean="0">
                <a:latin typeface="Consolas" panose="020B0609020204030204" pitchFamily="49" charset="0"/>
                <a:cs typeface="Consolas" panose="020B0609020204030204" pitchFamily="49" charset="0"/>
              </a:rPr>
              <a:t>a_values</a:t>
            </a:r>
            <a:r>
              <a:rPr lang="en-CA" sz="1500" dirty="0" smtClean="0">
                <a:latin typeface="Consolas" panose="020B0609020204030204" pitchFamily="49" charset="0"/>
                <a:cs typeface="Consolas" panose="020B0609020204030204" pitchFamily="49" charset="0"/>
              </a:rPr>
              <a:t> = nullptr;</a:t>
            </a:r>
            <a:endParaRPr lang="en-CA" sz="1500" dirty="0">
              <a:latin typeface="Consolas" panose="020B0609020204030204" pitchFamily="49" charset="0"/>
              <a:cs typeface="Consolas" panose="020B0609020204030204" pitchFamily="49" charset="0"/>
            </a:endParaRPr>
          </a:p>
          <a:p>
            <a:pPr marL="800100" lvl="2" indent="0">
              <a:buNone/>
            </a:pPr>
            <a:r>
              <a:rPr lang="en-CA" sz="1500" dirty="0" smtClean="0">
                <a:latin typeface="Consolas" panose="020B0609020204030204" pitchFamily="49" charset="0"/>
                <a:cs typeface="Consolas" panose="020B0609020204030204" pitchFamily="49" charset="0"/>
              </a:rPr>
              <a:t>    </a:t>
            </a:r>
            <a:r>
              <a:rPr lang="en-CA" sz="1500" dirty="0">
                <a:latin typeface="Consolas" panose="020B0609020204030204" pitchFamily="49" charset="0"/>
                <a:cs typeface="Consolas" panose="020B0609020204030204" pitchFamily="49" charset="0"/>
              </a:rPr>
              <a:t>return 0;</a:t>
            </a:r>
          </a:p>
          <a:p>
            <a:pPr marL="800100" lvl="2" indent="0">
              <a:buNone/>
            </a:pPr>
            <a:r>
              <a:rPr lang="en-CA" sz="1500" dirty="0" smtClean="0">
                <a:latin typeface="Consolas" panose="020B0609020204030204" pitchFamily="49" charset="0"/>
                <a:cs typeface="Consolas" panose="020B0609020204030204" pitchFamily="49" charset="0"/>
              </a:rPr>
              <a:t>}</a:t>
            </a:r>
            <a:endParaRPr lang="en-CA" sz="1500" dirty="0">
              <a:latin typeface="Consolas" panose="020B0609020204030204" pitchFamily="49" charset="0"/>
              <a:cs typeface="Consolas" panose="020B0609020204030204" pitchFamily="49" charset="0"/>
            </a:endParaRPr>
          </a:p>
        </p:txBody>
      </p:sp>
      <p:sp>
        <p:nvSpPr>
          <p:cNvPr id="4" name="TextBox 3"/>
          <p:cNvSpPr txBox="1"/>
          <p:nvPr/>
        </p:nvSpPr>
        <p:spPr>
          <a:xfrm>
            <a:off x="3059832" y="6097071"/>
            <a:ext cx="5404043"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0</a:t>
            </a:r>
            <a:r>
              <a:rPr lang="en-CA" sz="2000" dirty="0" smtClean="0">
                <a:solidFill>
                  <a:srgbClr val="0070C0"/>
                </a:solidFill>
                <a:latin typeface="Consolas" panose="020B0609020204030204" pitchFamily="49" charset="0"/>
                <a:cs typeface="Consolas" panose="020B0609020204030204" pitchFamily="49" charset="0"/>
              </a:rPr>
              <a:t>, 0, 4, 3, 2, 1, </a:t>
            </a:r>
            <a:r>
              <a:rPr lang="en-CA" sz="2000" dirty="0">
                <a:solidFill>
                  <a:srgbClr val="0070C0"/>
                </a:solidFill>
                <a:latin typeface="Consolas" panose="020B0609020204030204" pitchFamily="49" charset="0"/>
                <a:cs typeface="Consolas" panose="020B0609020204030204" pitchFamily="49" charset="0"/>
              </a:rPr>
              <a:t>0, 0, 0, 0</a:t>
            </a:r>
            <a:r>
              <a:rPr lang="en-CA" sz="2000" dirty="0" smtClean="0">
                <a:solidFill>
                  <a:srgbClr val="0070C0"/>
                </a:solidFill>
                <a:latin typeface="Consolas" panose="020B0609020204030204" pitchFamily="49" charset="0"/>
                <a:cs typeface="Consolas" panose="020B0609020204030204" pitchFamily="49" charset="0"/>
              </a:rPr>
              <a:t>, ... </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828265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Uninitialized arrays</a:t>
            </a:r>
            <a:endParaRPr lang="en-CA" dirty="0"/>
          </a:p>
        </p:txBody>
      </p:sp>
      <p:sp>
        <p:nvSpPr>
          <p:cNvPr id="3" name="Content Placeholder 2"/>
          <p:cNvSpPr>
            <a:spLocks noGrp="1"/>
          </p:cNvSpPr>
          <p:nvPr>
            <p:ph idx="1"/>
          </p:nvPr>
        </p:nvSpPr>
        <p:spPr/>
        <p:txBody>
          <a:bodyPr/>
          <a:lstStyle/>
          <a:p>
            <a:r>
              <a:rPr lang="en-CA" dirty="0" smtClean="0"/>
              <a:t>The significant difference between initialized and uninitialized arrays is the time factor:</a:t>
            </a: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a:t>
            </a:r>
            <a:r>
              <a:rPr lang="en-CA" sz="1600" dirty="0" err="1">
                <a:latin typeface="Consolas" panose="020B0609020204030204" pitchFamily="49" charset="0"/>
                <a:cs typeface="Consolas" panose="020B0609020204030204" pitchFamily="49" charset="0"/>
              </a:rPr>
              <a:t>a_values</a:t>
            </a:r>
            <a:r>
              <a:rPr lang="en-CA" sz="1600" dirty="0">
                <a:latin typeface="Consolas" panose="020B0609020204030204" pitchFamily="49" charset="0"/>
                <a:cs typeface="Consolas" panose="020B0609020204030204" pitchFamily="49" charset="0"/>
              </a:rPr>
              <a:t>{</a:t>
            </a:r>
            <a:r>
              <a:rPr lang="en-CA" sz="1600" b="1" dirty="0">
                <a:solidFill>
                  <a:srgbClr val="FF0000"/>
                </a:solidFill>
                <a:latin typeface="Consolas" panose="020B0609020204030204" pitchFamily="49" charset="0"/>
                <a:cs typeface="Consolas" panose="020B0609020204030204" pitchFamily="49" charset="0"/>
              </a:rPr>
              <a:t>new </a:t>
            </a:r>
            <a:r>
              <a:rPr lang="en-CA" sz="1600" b="1" dirty="0" smtClean="0">
                <a:solidFill>
                  <a:srgbClr val="FF0000"/>
                </a:solidFill>
                <a:latin typeface="Consolas" panose="020B0609020204030204" pitchFamily="49" charset="0"/>
                <a:cs typeface="Consolas" panose="020B0609020204030204" pitchFamily="49" charset="0"/>
              </a:rPr>
              <a:t>int[100000]</a:t>
            </a:r>
            <a:r>
              <a:rPr lang="en-CA" sz="1600" dirty="0" smtClean="0">
                <a:latin typeface="Consolas" panose="020B0609020204030204" pitchFamily="49" charset="0"/>
                <a:cs typeface="Consolas" panose="020B0609020204030204" pitchFamily="49" charset="0"/>
              </a:rPr>
              <a:t>};</a:t>
            </a:r>
            <a:endParaRPr lang="en-CA" sz="1600" dirty="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 Do something with '</a:t>
            </a: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smtClean="0">
                <a:latin typeface="Consolas" panose="020B0609020204030204" pitchFamily="49" charset="0"/>
                <a:cs typeface="Consolas" panose="020B0609020204030204" pitchFamily="49" charset="0"/>
              </a:rPr>
              <a:t>delete</a:t>
            </a:r>
            <a:r>
              <a:rPr lang="en-CA" sz="1600" dirty="0">
                <a:latin typeface="Consolas" panose="020B0609020204030204" pitchFamily="49" charset="0"/>
                <a:cs typeface="Consolas" panose="020B0609020204030204" pitchFamily="49" charset="0"/>
              </a:rPr>
              <a:t>[] </a:t>
            </a:r>
            <a:r>
              <a:rPr lang="en-CA" sz="1600" dirty="0" err="1">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a:t>
            </a:r>
          </a:p>
          <a:p>
            <a:pPr marL="800100" lvl="2" indent="0">
              <a:buNone/>
            </a:pPr>
            <a:r>
              <a:rPr lang="en-CA" sz="1600" dirty="0" err="1" smtClean="0">
                <a:latin typeface="Consolas" panose="020B0609020204030204" pitchFamily="49" charset="0"/>
                <a:cs typeface="Consolas" panose="020B0609020204030204" pitchFamily="49" charset="0"/>
              </a:rPr>
              <a:t>a_values</a:t>
            </a:r>
            <a:r>
              <a:rPr lang="en-CA" sz="1600" dirty="0" smtClean="0">
                <a:latin typeface="Consolas" panose="020B0609020204030204" pitchFamily="49" charset="0"/>
                <a:cs typeface="Consolas" panose="020B0609020204030204" pitchFamily="49" charset="0"/>
              </a:rPr>
              <a:t> = nullptr;</a:t>
            </a:r>
          </a:p>
          <a:p>
            <a:pPr lvl="0"/>
            <a:endParaRPr lang="en-CA" dirty="0" smtClean="0">
              <a:solidFill>
                <a:prstClr val="black"/>
              </a:solidFill>
            </a:endParaRPr>
          </a:p>
          <a:p>
            <a:pPr lvl="0"/>
            <a:r>
              <a:rPr lang="en-CA" dirty="0" smtClean="0">
                <a:solidFill>
                  <a:prstClr val="black"/>
                </a:solidFill>
              </a:rPr>
              <a:t>The operating system only has to find 400 000 bytes</a:t>
            </a:r>
          </a:p>
          <a:p>
            <a:pPr lvl="1"/>
            <a:r>
              <a:rPr lang="en-CA" dirty="0" smtClean="0">
                <a:solidFill>
                  <a:prstClr val="black"/>
                </a:solidFill>
              </a:rPr>
              <a:t>It can allocate 400 000 bytes as easily as it can 4 bytes</a:t>
            </a:r>
          </a:p>
          <a:p>
            <a:pPr lvl="0"/>
            <a:r>
              <a:rPr lang="en-CA" dirty="0" smtClean="0">
                <a:solidFill>
                  <a:prstClr val="black"/>
                </a:solidFill>
              </a:rPr>
              <a:t>Initialization to a default values requires 100 000 assignments</a:t>
            </a:r>
          </a:p>
          <a:p>
            <a:pPr lvl="1"/>
            <a:r>
              <a:rPr lang="en-CA" dirty="0" smtClean="0">
                <a:solidFill>
                  <a:prstClr val="black"/>
                </a:solidFill>
              </a:rPr>
              <a:t>This is potentially expensive with respect to time</a:t>
            </a:r>
          </a:p>
          <a:p>
            <a:pPr lvl="1"/>
            <a:r>
              <a:rPr lang="en-CA" dirty="0" smtClean="0">
                <a:solidFill>
                  <a:prstClr val="black"/>
                </a:solidFill>
              </a:rPr>
              <a:t>This is especially true if you are going to assign the entries other values, anyway</a:t>
            </a:r>
          </a:p>
        </p:txBody>
      </p:sp>
    </p:spTree>
    <p:extLst>
      <p:ext uri="{BB962C8B-B14F-4D97-AF65-F5344CB8AC3E}">
        <p14:creationId xmlns:p14="http://schemas.microsoft.com/office/powerpoint/2010/main" val="306710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Uninitialized arrays</a:t>
            </a:r>
            <a:endParaRPr lang="en-CA" dirty="0"/>
          </a:p>
        </p:txBody>
      </p:sp>
      <p:sp>
        <p:nvSpPr>
          <p:cNvPr id="3" name="Content Placeholder 2"/>
          <p:cNvSpPr>
            <a:spLocks noGrp="1"/>
          </p:cNvSpPr>
          <p:nvPr>
            <p:ph idx="1"/>
          </p:nvPr>
        </p:nvSpPr>
        <p:spPr/>
        <p:txBody>
          <a:bodyPr/>
          <a:lstStyle/>
          <a:p>
            <a:r>
              <a:rPr lang="en-CA" dirty="0" smtClean="0"/>
              <a:t>These two are equivalent:</a:t>
            </a:r>
          </a:p>
          <a:p>
            <a:pPr lvl="1"/>
            <a:r>
              <a:rPr lang="en-CA" dirty="0" smtClean="0"/>
              <a:t>Explicitly performing the initialization</a:t>
            </a: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a:latin typeface="Consolas" panose="020B0609020204030204" pitchFamily="49" charset="0"/>
                <a:cs typeface="Consolas" panose="020B0609020204030204" pitchFamily="49" charset="0"/>
              </a:rPr>
              <a:t>*</a:t>
            </a:r>
            <a:r>
              <a:rPr lang="en-CA" sz="1600" dirty="0" err="1" smtClean="0">
                <a:latin typeface="Consolas" panose="020B0609020204030204" pitchFamily="49" charset="0"/>
                <a:cs typeface="Consolas" panose="020B0609020204030204" pitchFamily="49" charset="0"/>
              </a:rPr>
              <a:t>a_uninitialized</a:t>
            </a:r>
            <a:r>
              <a:rPr lang="en-CA" sz="1600" dirty="0" smtClean="0">
                <a:latin typeface="Consolas" panose="020B0609020204030204" pitchFamily="49" charset="0"/>
                <a:cs typeface="Consolas" panose="020B0609020204030204" pitchFamily="49" charset="0"/>
              </a:rPr>
              <a:t>{new int[100000]};</a:t>
            </a:r>
            <a:endParaRPr lang="en-CA" sz="1600" dirty="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for ( std::size_t k{0}; k &lt; 100000; ++k ) {</a:t>
            </a:r>
          </a:p>
          <a:p>
            <a:pPr marL="800100" lvl="2" indent="0">
              <a:buNone/>
            </a:pPr>
            <a:r>
              <a:rPr lang="en-CA" sz="1600" dirty="0">
                <a:latin typeface="Consolas" panose="020B0609020204030204" pitchFamily="49" charset="0"/>
                <a:cs typeface="Consolas" panose="020B0609020204030204" pitchFamily="49" charset="0"/>
              </a:rPr>
              <a:t> </a:t>
            </a:r>
            <a:r>
              <a:rPr lang="en-CA" sz="1600" dirty="0" smtClean="0">
                <a:latin typeface="Consolas" panose="020B0609020204030204" pitchFamily="49" charset="0"/>
                <a:cs typeface="Consolas" panose="020B0609020204030204" pitchFamily="49" charset="0"/>
              </a:rPr>
              <a:t>   </a:t>
            </a:r>
            <a:r>
              <a:rPr lang="en-CA" sz="1600" dirty="0" err="1" smtClean="0">
                <a:latin typeface="Consolas" panose="020B0609020204030204" pitchFamily="49" charset="0"/>
                <a:cs typeface="Consolas" panose="020B0609020204030204" pitchFamily="49" charset="0"/>
              </a:rPr>
              <a:t>a_uninitialized</a:t>
            </a:r>
            <a:r>
              <a:rPr lang="en-CA" sz="1600" dirty="0" smtClean="0">
                <a:latin typeface="Consolas" panose="020B0609020204030204" pitchFamily="49" charset="0"/>
                <a:cs typeface="Consolas" panose="020B0609020204030204" pitchFamily="49" charset="0"/>
              </a:rPr>
              <a:t>[k] = 0;</a:t>
            </a:r>
          </a:p>
          <a:p>
            <a:pPr marL="800100" lvl="2" indent="0">
              <a:buNone/>
            </a:pPr>
            <a:r>
              <a:rPr lang="en-CA" sz="1600" dirty="0">
                <a:latin typeface="Consolas" panose="020B0609020204030204" pitchFamily="49" charset="0"/>
                <a:cs typeface="Consolas" panose="020B0609020204030204" pitchFamily="49" charset="0"/>
              </a:rPr>
              <a:t>}</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a:latin typeface="Consolas" panose="020B0609020204030204" pitchFamily="49" charset="0"/>
                <a:cs typeface="Consolas" panose="020B0609020204030204" pitchFamily="49" charset="0"/>
              </a:rPr>
              <a:t>// Do something with '</a:t>
            </a:r>
            <a:r>
              <a:rPr lang="en-CA" sz="1600" dirty="0" err="1">
                <a:latin typeface="Consolas" panose="020B0609020204030204" pitchFamily="49" charset="0"/>
                <a:cs typeface="Consolas" panose="020B0609020204030204" pitchFamily="49" charset="0"/>
              </a:rPr>
              <a:t>a_uninitialized</a:t>
            </a:r>
            <a:r>
              <a:rPr lang="en-CA" sz="1600" dirty="0">
                <a:latin typeface="Consolas" panose="020B0609020204030204" pitchFamily="49" charset="0"/>
                <a:cs typeface="Consolas" panose="020B0609020204030204" pitchFamily="49" charset="0"/>
              </a:rPr>
              <a:t>'</a:t>
            </a:r>
          </a:p>
          <a:p>
            <a:pPr marL="800100" lvl="2" indent="0">
              <a:buNone/>
            </a:pPr>
            <a:endParaRPr lang="en-CA" sz="1600" dirty="0" smtClean="0">
              <a:latin typeface="Consolas" panose="020B0609020204030204" pitchFamily="49" charset="0"/>
              <a:cs typeface="Consolas" panose="020B0609020204030204" pitchFamily="49" charset="0"/>
            </a:endParaRPr>
          </a:p>
          <a:p>
            <a:pPr marL="800100" lvl="2" indent="0">
              <a:buNone/>
            </a:pPr>
            <a:endParaRPr lang="en-CA" sz="1600" dirty="0" smtClean="0">
              <a:latin typeface="Consolas" panose="020B0609020204030204" pitchFamily="49" charset="0"/>
              <a:cs typeface="Consolas" panose="020B0609020204030204" pitchFamily="49" charset="0"/>
            </a:endParaRPr>
          </a:p>
          <a:p>
            <a:pPr lvl="1"/>
            <a:r>
              <a:rPr lang="en-CA" dirty="0" smtClean="0">
                <a:solidFill>
                  <a:prstClr val="black"/>
                </a:solidFill>
              </a:rPr>
              <a:t>Having the compiler do the initialization</a:t>
            </a:r>
            <a:endParaRPr lang="en-CA" sz="1600" dirty="0" smtClean="0">
              <a:latin typeface="Consolas" panose="020B0609020204030204" pitchFamily="49" charset="0"/>
              <a:cs typeface="Consolas" panose="020B0609020204030204" pitchFamily="49" charset="0"/>
            </a:endParaRPr>
          </a:p>
          <a:p>
            <a:pPr marL="800100" lvl="2" indent="0">
              <a:buNone/>
            </a:pPr>
            <a:r>
              <a:rPr lang="en-CA" sz="1600" dirty="0" smtClean="0">
                <a:latin typeface="Consolas" panose="020B0609020204030204" pitchFamily="49" charset="0"/>
                <a:cs typeface="Consolas" panose="020B0609020204030204" pitchFamily="49" charset="0"/>
              </a:rPr>
              <a:t>int *</a:t>
            </a:r>
            <a:r>
              <a:rPr lang="en-CA" sz="1600" dirty="0" err="1" smtClean="0">
                <a:latin typeface="Consolas" panose="020B0609020204030204" pitchFamily="49" charset="0"/>
                <a:cs typeface="Consolas" panose="020B0609020204030204" pitchFamily="49" charset="0"/>
              </a:rPr>
              <a:t>a_initialized</a:t>
            </a:r>
            <a:r>
              <a:rPr lang="en-CA" sz="1600" dirty="0" smtClean="0">
                <a:latin typeface="Consolas" panose="020B0609020204030204" pitchFamily="49" charset="0"/>
                <a:cs typeface="Consolas" panose="020B0609020204030204" pitchFamily="49" charset="0"/>
              </a:rPr>
              <a:t>{new int[100000]{}};</a:t>
            </a:r>
          </a:p>
          <a:p>
            <a:pPr marL="800100" lvl="2" indent="0">
              <a:buNone/>
            </a:pPr>
            <a:r>
              <a:rPr lang="en-CA" sz="1600" dirty="0" smtClean="0">
                <a:latin typeface="Consolas" panose="020B0609020204030204" pitchFamily="49" charset="0"/>
                <a:cs typeface="Consolas" panose="020B0609020204030204" pitchFamily="49" charset="0"/>
              </a:rPr>
              <a:t>// Do something with '</a:t>
            </a:r>
            <a:r>
              <a:rPr lang="en-CA" sz="1600" dirty="0" err="1" smtClean="0">
                <a:latin typeface="Consolas" panose="020B0609020204030204" pitchFamily="49" charset="0"/>
                <a:cs typeface="Consolas" panose="020B0609020204030204" pitchFamily="49" charset="0"/>
              </a:rPr>
              <a:t>a_initialized</a:t>
            </a:r>
            <a:r>
              <a:rPr lang="en-CA"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371246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Failures in allocation</a:t>
            </a:r>
            <a:endParaRPr lang="en-CA" dirty="0"/>
          </a:p>
        </p:txBody>
      </p:sp>
      <p:sp>
        <p:nvSpPr>
          <p:cNvPr id="3" name="Content Placeholder 2"/>
          <p:cNvSpPr>
            <a:spLocks noGrp="1"/>
          </p:cNvSpPr>
          <p:nvPr>
            <p:ph idx="1"/>
          </p:nvPr>
        </p:nvSpPr>
        <p:spPr/>
        <p:txBody>
          <a:bodyPr/>
          <a:lstStyle/>
          <a:p>
            <a:r>
              <a:rPr lang="en-CA" dirty="0" smtClean="0"/>
              <a:t>Suppose you request more memory than the operating system can allocate—for example, 1 GiB</a:t>
            </a:r>
          </a:p>
          <a:p>
            <a:pPr lvl="1"/>
            <a:r>
              <a:rPr lang="en-CA" dirty="0" smtClean="0"/>
              <a:t>Remember, the memory must be contiguous</a:t>
            </a:r>
          </a:p>
          <a:p>
            <a:pPr lvl="1"/>
            <a:endParaRPr lang="en-CA" dirty="0"/>
          </a:p>
          <a:p>
            <a:r>
              <a:rPr lang="en-CA" dirty="0" smtClean="0"/>
              <a:t>The default behavior is to throw a </a:t>
            </a:r>
            <a:r>
              <a:rPr lang="en-CA" dirty="0" smtClean="0">
                <a:latin typeface="Consolas" panose="020B0609020204030204" pitchFamily="49" charset="0"/>
                <a:cs typeface="Consolas" panose="020B0609020204030204" pitchFamily="49" charset="0"/>
              </a:rPr>
              <a:t>std::</a:t>
            </a:r>
            <a:r>
              <a:rPr lang="en-CA" dirty="0" err="1" smtClean="0">
                <a:latin typeface="Consolas" panose="020B0609020204030204" pitchFamily="49" charset="0"/>
                <a:cs typeface="Consolas" panose="020B0609020204030204" pitchFamily="49" charset="0"/>
              </a:rPr>
              <a:t>bad_alloc</a:t>
            </a:r>
            <a:r>
              <a:rPr lang="en-CA" dirty="0" smtClean="0"/>
              <a:t> exception:</a:t>
            </a:r>
          </a:p>
          <a:p>
            <a:pPr marL="800100" lvl="2" indent="0">
              <a:buNone/>
            </a:pPr>
            <a:r>
              <a:rPr lang="en-CA" dirty="0" smtClean="0">
                <a:latin typeface="Consolas" panose="020B0609020204030204" pitchFamily="49" charset="0"/>
                <a:cs typeface="Consolas" panose="020B0609020204030204" pitchFamily="49" charset="0"/>
              </a:rPr>
              <a:t>int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{nullptr};</a:t>
            </a: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try {</a:t>
            </a:r>
          </a:p>
          <a:p>
            <a:pPr marL="800100" lvl="2"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 = new int[capacity];</a:t>
            </a:r>
          </a:p>
          <a:p>
            <a:pPr marL="800100" lvl="2" indent="0">
              <a:buNone/>
            </a:pPr>
            <a:r>
              <a:rPr lang="en-CA" dirty="0" smtClean="0">
                <a:latin typeface="Consolas" panose="020B0609020204030204" pitchFamily="49" charset="0"/>
                <a:cs typeface="Consolas" panose="020B0609020204030204" pitchFamily="49" charset="0"/>
              </a:rPr>
              <a:t>} catch ( std::</a:t>
            </a:r>
            <a:r>
              <a:rPr lang="en-CA" dirty="0" err="1" smtClean="0">
                <a:latin typeface="Consolas" panose="020B0609020204030204" pitchFamily="49" charset="0"/>
                <a:cs typeface="Consolas" panose="020B0609020204030204" pitchFamily="49" charset="0"/>
              </a:rPr>
              <a:t>bad_alloc</a:t>
            </a:r>
            <a:r>
              <a:rPr lang="en-CA" dirty="0" smtClean="0">
                <a:latin typeface="Consolas" panose="020B0609020204030204" pitchFamily="49" charset="0"/>
                <a:cs typeface="Consolas" panose="020B0609020204030204" pitchFamily="49" charset="0"/>
              </a:rPr>
              <a:t> e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in case of an allocation failure</a:t>
            </a:r>
          </a:p>
          <a:p>
            <a:pPr marL="80010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a:p>
            <a:pPr lvl="1"/>
            <a:endParaRPr lang="en-CA" sz="16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556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Failures in allocation</a:t>
            </a:r>
            <a:endParaRPr lang="en-CA" dirty="0"/>
          </a:p>
        </p:txBody>
      </p:sp>
      <p:sp>
        <p:nvSpPr>
          <p:cNvPr id="3" name="Content Placeholder 2"/>
          <p:cNvSpPr>
            <a:spLocks noGrp="1"/>
          </p:cNvSpPr>
          <p:nvPr>
            <p:ph idx="1"/>
          </p:nvPr>
        </p:nvSpPr>
        <p:spPr/>
        <p:txBody>
          <a:bodyPr/>
          <a:lstStyle/>
          <a:p>
            <a:r>
              <a:rPr lang="en-CA" dirty="0" smtClean="0"/>
              <a:t>Alternatively, it is possible to force </a:t>
            </a:r>
            <a:r>
              <a:rPr lang="en-CA" dirty="0" smtClean="0">
                <a:latin typeface="Consolas" panose="020B0609020204030204" pitchFamily="49" charset="0"/>
                <a:cs typeface="Consolas" panose="020B0609020204030204" pitchFamily="49" charset="0"/>
              </a:rPr>
              <a:t>new</a:t>
            </a:r>
            <a:r>
              <a:rPr lang="en-CA" dirty="0" smtClean="0"/>
              <a:t> to simply return </a:t>
            </a:r>
            <a:r>
              <a:rPr lang="en-CA" dirty="0" smtClean="0">
                <a:latin typeface="Consolas" panose="020B0609020204030204" pitchFamily="49" charset="0"/>
                <a:cs typeface="Consolas" panose="020B0609020204030204" pitchFamily="49" charset="0"/>
              </a:rPr>
              <a:t>nullptr</a:t>
            </a:r>
            <a:r>
              <a:rPr lang="en-CA" dirty="0" smtClean="0"/>
              <a:t> if memory is not available:</a:t>
            </a:r>
          </a:p>
          <a:p>
            <a:pPr marL="800100" lvl="2" indent="0">
              <a:buNone/>
            </a:pPr>
            <a:r>
              <a:rPr lang="en-CA" dirty="0" smtClean="0">
                <a:latin typeface="Consolas" panose="020B0609020204030204" pitchFamily="49" charset="0"/>
                <a:cs typeface="Consolas" panose="020B0609020204030204" pitchFamily="49" charset="0"/>
              </a:rPr>
              <a:t>int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new(</a:t>
            </a:r>
            <a:r>
              <a:rPr lang="en-CA" b="1" dirty="0" err="1" smtClean="0">
                <a:solidFill>
                  <a:srgbClr val="FF0000"/>
                </a:solidFill>
                <a:latin typeface="Consolas" panose="020B0609020204030204" pitchFamily="49" charset="0"/>
                <a:cs typeface="Consolas" panose="020B0609020204030204" pitchFamily="49" charset="0"/>
              </a:rPr>
              <a:t>nothrow</a:t>
            </a:r>
            <a:r>
              <a:rPr lang="en-CA" b="1" dirty="0" smtClean="0">
                <a:solidFill>
                  <a:srgbClr val="FF0000"/>
                </a:solidFill>
                <a:latin typeface="Consolas" panose="020B0609020204030204" pitchFamily="49" charset="0"/>
                <a:cs typeface="Consolas" panose="020B0609020204030204" pitchFamily="49" charset="0"/>
              </a:rPr>
              <a:t>) int[capacity]</a:t>
            </a:r>
            <a:r>
              <a:rPr lang="en-CA" dirty="0" smtClean="0">
                <a:latin typeface="Consolas" panose="020B0609020204030204" pitchFamily="49" charset="0"/>
                <a:cs typeface="Consolas" panose="020B0609020204030204" pitchFamily="49" charset="0"/>
              </a:rPr>
              <a:t>};</a:t>
            </a:r>
          </a:p>
          <a:p>
            <a:pPr marL="800100" lvl="2" indent="0">
              <a:buNone/>
            </a:pPr>
            <a:endParaRPr lang="en-CA" dirty="0">
              <a:latin typeface="Consolas" panose="020B0609020204030204" pitchFamily="49" charset="0"/>
              <a:cs typeface="Consolas" panose="020B0609020204030204" pitchFamily="49" charset="0"/>
            </a:endParaRPr>
          </a:p>
          <a:p>
            <a:pPr marL="800100" lvl="2" indent="0">
              <a:buNone/>
            </a:pPr>
            <a:r>
              <a:rPr lang="en-CA" dirty="0" smtClean="0">
                <a:latin typeface="Consolas" panose="020B0609020204030204" pitchFamily="49" charset="0"/>
                <a:cs typeface="Consolas" panose="020B0609020204030204" pitchFamily="49" charset="0"/>
              </a:rPr>
              <a:t>if ( </a:t>
            </a:r>
            <a:r>
              <a:rPr lang="en-CA" dirty="0" err="1" smtClean="0">
                <a:latin typeface="Consolas" panose="020B0609020204030204" pitchFamily="49" charset="0"/>
                <a:cs typeface="Consolas" panose="020B0609020204030204" pitchFamily="49" charset="0"/>
              </a:rPr>
              <a:t>a_data</a:t>
            </a:r>
            <a:r>
              <a:rPr lang="en-CA" dirty="0" smtClean="0">
                <a:latin typeface="Consolas" panose="020B0609020204030204" pitchFamily="49" charset="0"/>
                <a:cs typeface="Consolas" panose="020B0609020204030204" pitchFamily="49" charset="0"/>
              </a:rPr>
              <a:t> == nullptr ) {</a:t>
            </a:r>
          </a:p>
          <a:p>
            <a:pPr marL="800100" lvl="2"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a:t>
            </a:r>
            <a:r>
              <a:rPr lang="en-CA" dirty="0">
                <a:latin typeface="Consolas" panose="020B0609020204030204" pitchFamily="49" charset="0"/>
                <a:cs typeface="Consolas" panose="020B0609020204030204" pitchFamily="49" charset="0"/>
              </a:rPr>
              <a:t>something in case of an allocation </a:t>
            </a:r>
            <a:r>
              <a:rPr lang="en-CA" dirty="0" smtClean="0">
                <a:latin typeface="Consolas" panose="020B0609020204030204" pitchFamily="49" charset="0"/>
                <a:cs typeface="Consolas" panose="020B0609020204030204" pitchFamily="49" charset="0"/>
              </a:rPr>
              <a:t>failure</a:t>
            </a:r>
          </a:p>
          <a:p>
            <a:pPr marL="800100" lvl="2" indent="0">
              <a:buNone/>
            </a:pP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800100" lvl="2" indent="0">
              <a:buNone/>
            </a:pPr>
            <a:endParaRPr lang="en-CA" dirty="0" smtClean="0">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a:p>
            <a:r>
              <a:rPr lang="en-CA" dirty="0" smtClean="0"/>
              <a:t>This would be used in an embedded system where the mechanism of try-catch is unnecessarily expensive</a:t>
            </a:r>
          </a:p>
          <a:p>
            <a:pPr lvl="1"/>
            <a:r>
              <a:rPr lang="en-CA" dirty="0" smtClean="0"/>
              <a:t>Again, we will be re-examining this behavior later</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708064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Important notice…</a:t>
            </a:r>
            <a:endParaRPr lang="en-CA" dirty="0"/>
          </a:p>
        </p:txBody>
      </p:sp>
      <p:sp>
        <p:nvSpPr>
          <p:cNvPr id="3" name="Content Placeholder 2"/>
          <p:cNvSpPr>
            <a:spLocks noGrp="1"/>
          </p:cNvSpPr>
          <p:nvPr>
            <p:ph idx="1"/>
          </p:nvPr>
        </p:nvSpPr>
        <p:spPr/>
        <p:txBody>
          <a:bodyPr/>
          <a:lstStyle/>
          <a:p>
            <a:r>
              <a:rPr lang="en-CA" dirty="0" smtClean="0"/>
              <a:t>If you ever adopt the mantra that “arrays and instances are the same so treat them the same”, you will be entering a state of sin</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int *</a:t>
            </a:r>
            <a:r>
              <a:rPr lang="en-CA" dirty="0" err="1" smtClean="0">
                <a:latin typeface="Consolas" panose="020B0609020204030204" pitchFamily="49" charset="0"/>
                <a:cs typeface="Consolas" panose="020B0609020204030204" pitchFamily="49" charset="0"/>
              </a:rPr>
              <a:t>p_datum</a:t>
            </a:r>
            <a:r>
              <a:rPr lang="en-CA" dirty="0" smtClean="0">
                <a:latin typeface="Consolas" panose="020B0609020204030204" pitchFamily="49" charset="0"/>
                <a:cs typeface="Consolas" panose="020B0609020204030204" pitchFamily="49" charset="0"/>
              </a:rPr>
              <a:t>{new int{42}};</a:t>
            </a:r>
          </a:p>
          <a:p>
            <a:pPr marL="0" indent="0">
              <a:buNone/>
            </a:pPr>
            <a:r>
              <a:rPr lang="en-CA" dirty="0" smtClean="0">
                <a:latin typeface="Consolas" panose="020B0609020204030204" pitchFamily="49" charset="0"/>
                <a:cs typeface="Consolas" panose="020B0609020204030204" pitchFamily="49" charset="0"/>
              </a:rPr>
              <a:t>	</a:t>
            </a:r>
            <a:r>
              <a:rPr lang="en-CA" b="1" dirty="0" err="1" smtClean="0">
                <a:solidFill>
                  <a:srgbClr val="FF0000"/>
                </a:solidFill>
                <a:latin typeface="Consolas" panose="020B0609020204030204" pitchFamily="49" charset="0"/>
                <a:cs typeface="Consolas" panose="020B0609020204030204" pitchFamily="49" charset="0"/>
              </a:rPr>
              <a:t>p_datum</a:t>
            </a:r>
            <a:r>
              <a:rPr lang="en-CA" b="1" dirty="0" smtClean="0">
                <a:solidFill>
                  <a:srgbClr val="FF0000"/>
                </a:solidFill>
                <a:latin typeface="Consolas" panose="020B0609020204030204" pitchFamily="49" charset="0"/>
                <a:cs typeface="Consolas" panose="020B0609020204030204" pitchFamily="49" charset="0"/>
              </a:rPr>
              <a:t>[0] </a:t>
            </a:r>
            <a:r>
              <a:rPr lang="en-CA" dirty="0" smtClean="0">
                <a:latin typeface="Consolas" panose="020B0609020204030204" pitchFamily="49" charset="0"/>
                <a:cs typeface="Consolas" panose="020B0609020204030204" pitchFamily="49" charset="0"/>
              </a:rPr>
              <a:t>= 91;</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a:t>
            </a:r>
            <a:r>
              <a:rPr lang="en-CA" b="1" dirty="0" err="1" smtClean="0">
                <a:solidFill>
                  <a:srgbClr val="FF0000"/>
                </a:solidFill>
                <a:latin typeface="Consolas" panose="020B0609020204030204" pitchFamily="49" charset="0"/>
                <a:cs typeface="Consolas" panose="020B0609020204030204" pitchFamily="49" charset="0"/>
              </a:rPr>
              <a:t>p_datum</a:t>
            </a:r>
            <a:r>
              <a:rPr lang="en-CA" b="1" dirty="0" smtClean="0">
                <a:solidFill>
                  <a:srgbClr val="FF0000"/>
                </a:solidFill>
                <a:latin typeface="Consolas" panose="020B0609020204030204" pitchFamily="49" charset="0"/>
                <a:cs typeface="Consolas" panose="020B0609020204030204" pitchFamily="49" charset="0"/>
              </a:rPr>
              <a:t>[0] </a:t>
            </a:r>
            <a:r>
              <a:rPr lang="en-CA" dirty="0" smtClean="0">
                <a:latin typeface="Consolas" panose="020B0609020204030204" pitchFamily="49" charset="0"/>
                <a:cs typeface="Consolas" panose="020B0609020204030204" pitchFamily="49" charset="0"/>
              </a:rPr>
              <a:t>&lt;&lt; std::endl;</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delete </a:t>
            </a:r>
            <a:r>
              <a:rPr lang="en-CA" dirty="0" err="1" smtClean="0">
                <a:latin typeface="Consolas" panose="020B0609020204030204" pitchFamily="49" charset="0"/>
                <a:cs typeface="Consolas" panose="020B0609020204030204" pitchFamily="49" charset="0"/>
              </a:rPr>
              <a:t>p_datum</a:t>
            </a:r>
            <a:r>
              <a:rPr lang="en-CA" dirty="0" smtClean="0">
                <a:latin typeface="Consolas" panose="020B0609020204030204" pitchFamily="49" charset="0"/>
                <a:cs typeface="Consolas" panose="020B0609020204030204" pitchFamily="49" charset="0"/>
              </a:rPr>
              <a:t>;</a:t>
            </a:r>
          </a:p>
          <a:p>
            <a:pPr marL="0" indent="0">
              <a:buNone/>
            </a:pPr>
            <a:r>
              <a:rPr lang="en-CA" dirty="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p_datum</a:t>
            </a:r>
            <a:r>
              <a:rPr lang="en-CA" dirty="0" smtClean="0">
                <a:latin typeface="Consolas" panose="020B0609020204030204" pitchFamily="49" charset="0"/>
                <a:cs typeface="Consolas" panose="020B0609020204030204" pitchFamily="49" charset="0"/>
              </a:rPr>
              <a:t> = nullptr;</a:t>
            </a:r>
          </a:p>
          <a:p>
            <a:pPr marL="0" indent="0">
              <a:buNone/>
            </a:pPr>
            <a:endParaRPr lang="en-CA" dirty="0"/>
          </a:p>
        </p:txBody>
      </p:sp>
      <p:sp>
        <p:nvSpPr>
          <p:cNvPr id="4" name="Rectangle 3"/>
          <p:cNvSpPr/>
          <p:nvPr/>
        </p:nvSpPr>
        <p:spPr>
          <a:xfrm>
            <a:off x="2411760" y="4437112"/>
            <a:ext cx="6408712" cy="1477328"/>
          </a:xfrm>
          <a:prstGeom prst="rect">
            <a:avLst/>
          </a:prstGeom>
        </p:spPr>
        <p:txBody>
          <a:bodyPr wrap="square">
            <a:spAutoFit/>
          </a:bodyPr>
          <a:lstStyle/>
          <a:p>
            <a:r>
              <a:rPr lang="en-CA" b="1" dirty="0" smtClean="0">
                <a:solidFill>
                  <a:srgbClr val="FF0000"/>
                </a:solidFill>
                <a:latin typeface="Georgia" panose="02040502050405020303" pitchFamily="18" charset="0"/>
              </a:rPr>
              <a:t>If you ever do this:</a:t>
            </a:r>
          </a:p>
          <a:p>
            <a:r>
              <a:rPr lang="en-CA" b="1" dirty="0">
                <a:solidFill>
                  <a:srgbClr val="FF0000"/>
                </a:solidFill>
                <a:latin typeface="Georgia" panose="02040502050405020303" pitchFamily="18" charset="0"/>
                <a:cs typeface="Consolas" panose="020B0609020204030204" pitchFamily="49" charset="0"/>
              </a:rPr>
              <a:t> </a:t>
            </a:r>
            <a:r>
              <a:rPr lang="en-CA" b="1" dirty="0" smtClean="0">
                <a:solidFill>
                  <a:srgbClr val="FF0000"/>
                </a:solidFill>
                <a:latin typeface="Georgia" panose="02040502050405020303" pitchFamily="18" charset="0"/>
                <a:cs typeface="Consolas" panose="020B0609020204030204" pitchFamily="49" charset="0"/>
              </a:rPr>
              <a:t>  Don’t acknowledge you ever attended Waterloo</a:t>
            </a:r>
          </a:p>
          <a:p>
            <a:r>
              <a:rPr lang="en-CA" b="1" dirty="0">
                <a:solidFill>
                  <a:srgbClr val="FF0000"/>
                </a:solidFill>
                <a:latin typeface="Georgia" panose="02040502050405020303" pitchFamily="18" charset="0"/>
                <a:cs typeface="Consolas" panose="020B0609020204030204" pitchFamily="49" charset="0"/>
              </a:rPr>
              <a:t> </a:t>
            </a:r>
            <a:r>
              <a:rPr lang="en-CA" b="1" dirty="0" smtClean="0">
                <a:solidFill>
                  <a:srgbClr val="FF0000"/>
                </a:solidFill>
                <a:latin typeface="Georgia" panose="02040502050405020303" pitchFamily="18" charset="0"/>
                <a:cs typeface="Consolas" panose="020B0609020204030204" pitchFamily="49" charset="0"/>
              </a:rPr>
              <a:t>     – Don’t embarrass and humiliate your peers and</a:t>
            </a:r>
          </a:p>
          <a:p>
            <a:r>
              <a:rPr lang="en-CA" b="1" dirty="0">
                <a:solidFill>
                  <a:srgbClr val="FF0000"/>
                </a:solidFill>
                <a:latin typeface="Georgia" panose="02040502050405020303" pitchFamily="18" charset="0"/>
                <a:cs typeface="Consolas" panose="020B0609020204030204" pitchFamily="49" charset="0"/>
              </a:rPr>
              <a:t> </a:t>
            </a:r>
            <a:r>
              <a:rPr lang="en-CA" b="1" dirty="0" smtClean="0">
                <a:solidFill>
                  <a:srgbClr val="FF0000"/>
                </a:solidFill>
                <a:latin typeface="Georgia" panose="02040502050405020303" pitchFamily="18" charset="0"/>
                <a:cs typeface="Consolas" panose="020B0609020204030204" pitchFamily="49" charset="0"/>
              </a:rPr>
              <a:t>         diminish their degrees</a:t>
            </a:r>
          </a:p>
          <a:p>
            <a:r>
              <a:rPr lang="en-CA" b="1" dirty="0">
                <a:solidFill>
                  <a:srgbClr val="FF0000"/>
                </a:solidFill>
                <a:latin typeface="Georgia" panose="02040502050405020303" pitchFamily="18" charset="0"/>
                <a:cs typeface="Consolas" panose="020B0609020204030204" pitchFamily="49" charset="0"/>
              </a:rPr>
              <a:t> </a:t>
            </a:r>
            <a:r>
              <a:rPr lang="en-CA" b="1" dirty="0" smtClean="0">
                <a:solidFill>
                  <a:srgbClr val="FF0000"/>
                </a:solidFill>
                <a:latin typeface="Georgia" panose="02040502050405020303" pitchFamily="18" charset="0"/>
                <a:cs typeface="Consolas" panose="020B0609020204030204" pitchFamily="49" charset="0"/>
              </a:rPr>
              <a:t>  You don’t know me, you’ve never seen me</a:t>
            </a:r>
            <a:endParaRPr lang="en-CA" b="1" dirty="0">
              <a:solidFill>
                <a:srgbClr val="FF0000"/>
              </a:solidFill>
              <a:latin typeface="Georgia" panose="02040502050405020303" pitchFamily="18" charset="0"/>
              <a:cs typeface="Consolas" panose="020B0609020204030204" pitchFamily="49" charset="0"/>
            </a:endParaRPr>
          </a:p>
        </p:txBody>
      </p:sp>
    </p:spTree>
    <p:extLst>
      <p:ext uri="{BB962C8B-B14F-4D97-AF65-F5344CB8AC3E}">
        <p14:creationId xmlns:p14="http://schemas.microsoft.com/office/powerpoint/2010/main" val="3443151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See that pointers to instances and arrays are identical</a:t>
            </a:r>
            <a:endParaRPr lang="en-CA" dirty="0" smtClean="0">
              <a:latin typeface="Consolas" panose="020B0609020204030204" pitchFamily="49" charset="0"/>
              <a:cs typeface="Consolas" panose="020B0609020204030204" pitchFamily="49" charset="0"/>
            </a:endParaRPr>
          </a:p>
          <a:p>
            <a:pPr lvl="1"/>
            <a:r>
              <a:rPr lang="en-CA" dirty="0" smtClean="0"/>
              <a:t>See how to allocate and deallocate arrays of data</a:t>
            </a:r>
          </a:p>
          <a:p>
            <a:pPr lvl="1"/>
            <a:r>
              <a:rPr lang="en-CA" dirty="0" smtClean="0"/>
              <a:t>Learn how to use initialization and understand the costs</a:t>
            </a:r>
          </a:p>
          <a:p>
            <a:pPr lvl="1"/>
            <a:r>
              <a:rPr lang="en-CA" dirty="0" smtClean="0"/>
              <a:t>Learn what happens when allocations fail</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that any pointer can reference an instance or an array</a:t>
            </a:r>
            <a:endParaRPr lang="en-CA" dirty="0"/>
          </a:p>
          <a:p>
            <a:pPr lvl="1"/>
            <a:r>
              <a:rPr lang="en-CA" dirty="0" smtClean="0"/>
              <a:t>Know that arrays are</a:t>
            </a:r>
          </a:p>
          <a:p>
            <a:pPr lvl="2"/>
            <a:r>
              <a:rPr lang="en-CA" dirty="0" smtClean="0"/>
              <a:t>Allocated using </a:t>
            </a:r>
            <a:r>
              <a:rPr lang="en-CA" dirty="0" smtClean="0">
                <a:latin typeface="Consolas" panose="020B0609020204030204" pitchFamily="49" charset="0"/>
                <a:cs typeface="Consolas" panose="020B0609020204030204" pitchFamily="49" charset="0"/>
              </a:rPr>
              <a:t>new </a:t>
            </a:r>
            <a:r>
              <a:rPr lang="en-CA" i="1" dirty="0" smtClean="0">
                <a:latin typeface="Consolas" panose="020B0609020204030204" pitchFamily="49" charset="0"/>
                <a:cs typeface="Consolas" panose="020B0609020204030204" pitchFamily="49" charset="0"/>
              </a:rPr>
              <a:t>typename</a:t>
            </a:r>
            <a:r>
              <a:rPr lang="en-CA" dirty="0" smtClean="0">
                <a:latin typeface="Consolas" panose="020B0609020204030204" pitchFamily="49" charset="0"/>
                <a:cs typeface="Consolas" panose="020B0609020204030204" pitchFamily="49" charset="0"/>
              </a:rPr>
              <a:t>[</a:t>
            </a:r>
            <a:r>
              <a:rPr lang="en-CA" i="1" dirty="0" smtClean="0">
                <a:latin typeface="Consolas" panose="020B0609020204030204" pitchFamily="49" charset="0"/>
                <a:cs typeface="Consolas" panose="020B0609020204030204" pitchFamily="49" charset="0"/>
              </a:rPr>
              <a:t>capacity</a:t>
            </a:r>
            <a:r>
              <a:rPr lang="en-CA" dirty="0" smtClean="0">
                <a:latin typeface="Consolas" panose="020B0609020204030204" pitchFamily="49" charset="0"/>
                <a:cs typeface="Consolas" panose="020B0609020204030204" pitchFamily="49" charset="0"/>
              </a:rPr>
              <a:t>]</a:t>
            </a:r>
          </a:p>
          <a:p>
            <a:pPr lvl="2"/>
            <a:r>
              <a:rPr lang="en-CA" dirty="0" smtClean="0"/>
              <a:t>Deallocated using </a:t>
            </a:r>
            <a:r>
              <a:rPr lang="en-CA" dirty="0" smtClean="0">
                <a:latin typeface="Consolas" panose="020B0609020204030204" pitchFamily="49" charset="0"/>
                <a:cs typeface="Consolas" panose="020B0609020204030204" pitchFamily="49" charset="0"/>
              </a:rPr>
              <a:t>delete[]</a:t>
            </a:r>
          </a:p>
          <a:p>
            <a:pPr lvl="1"/>
            <a:r>
              <a:rPr lang="en-CA" dirty="0" smtClean="0"/>
              <a:t>Dynamically allocated arrays can be initialized like local arrays</a:t>
            </a:r>
          </a:p>
          <a:p>
            <a:pPr lvl="1"/>
            <a:r>
              <a:rPr lang="en-CA" dirty="0" smtClean="0"/>
              <a:t>Exceptions can be thrown if there is a failure in allocation</a:t>
            </a:r>
          </a:p>
          <a:p>
            <a:pPr lvl="2"/>
            <a:r>
              <a:rPr lang="en-CA" dirty="0" smtClean="0"/>
              <a:t>This can be overloaded to return </a:t>
            </a:r>
            <a:r>
              <a:rPr lang="en-CA" dirty="0" smtClean="0">
                <a:latin typeface="Consolas" panose="020B0609020204030204" pitchFamily="49" charset="0"/>
                <a:cs typeface="Consolas" panose="020B0609020204030204" pitchFamily="49" charset="0"/>
              </a:rPr>
              <a:t>nullptr</a:t>
            </a:r>
          </a:p>
          <a:p>
            <a:pPr lvl="1"/>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Recall that</a:t>
            </a:r>
          </a:p>
          <a:p>
            <a:pPr lvl="1"/>
            <a:r>
              <a:rPr lang="en-CA" dirty="0" smtClean="0"/>
              <a:t>Arrays are assigned addresses</a:t>
            </a:r>
          </a:p>
          <a:p>
            <a:pPr lvl="1"/>
            <a:r>
              <a:rPr lang="en-CA" dirty="0" smtClean="0"/>
              <a:t>Pointers can be </a:t>
            </a:r>
            <a:r>
              <a:rPr lang="en-CA" dirty="0"/>
              <a:t>assigned addresses</a:t>
            </a:r>
          </a:p>
          <a:p>
            <a:pPr marL="800100" lvl="2" indent="0">
              <a:buNone/>
            </a:pPr>
            <a:r>
              <a:rPr lang="en-CA" sz="1700" dirty="0">
                <a:latin typeface="Consolas" panose="020B0609020204030204" pitchFamily="49" charset="0"/>
                <a:cs typeface="Consolas" panose="020B0609020204030204" pitchFamily="49" charset="0"/>
              </a:rPr>
              <a:t>#include &lt;iostream&gt;</a:t>
            </a:r>
          </a:p>
          <a:p>
            <a:pPr marL="800100" lvl="2" indent="0">
              <a:buNone/>
            </a:pPr>
            <a:r>
              <a:rPr lang="en-CA" sz="1700" dirty="0" smtClean="0">
                <a:latin typeface="Consolas" panose="020B0609020204030204" pitchFamily="49" charset="0"/>
                <a:cs typeface="Consolas" panose="020B0609020204030204" pitchFamily="49" charset="0"/>
              </a:rPr>
              <a:t>int </a:t>
            </a:r>
            <a:r>
              <a:rPr lang="en-CA" sz="1700" dirty="0">
                <a:latin typeface="Consolas" panose="020B0609020204030204" pitchFamily="49" charset="0"/>
                <a:cs typeface="Consolas" panose="020B0609020204030204" pitchFamily="49" charset="0"/>
              </a:rPr>
              <a:t>main();</a:t>
            </a:r>
          </a:p>
          <a:p>
            <a:pPr marL="800100" lvl="2" indent="0">
              <a:buNone/>
            </a:pP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int main() </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int array[10];</a:t>
            </a:r>
            <a:endParaRPr lang="en-CA" sz="1700" dirty="0">
              <a:latin typeface="Consolas" panose="020B0609020204030204" pitchFamily="49" charset="0"/>
              <a:cs typeface="Consolas" panose="020B0609020204030204" pitchFamily="49" charset="0"/>
            </a:endParaRPr>
          </a:p>
          <a:p>
            <a:pPr marL="800100" lvl="2" indent="0">
              <a:buNone/>
            </a:pPr>
            <a:r>
              <a:rPr lang="en-CA" sz="1700" dirty="0">
                <a:latin typeface="Consolas" panose="020B0609020204030204" pitchFamily="49" charset="0"/>
                <a:cs typeface="Consolas" panose="020B0609020204030204" pitchFamily="49" charset="0"/>
              </a:rPr>
              <a:t>    int *p_value{new int{42}};</a:t>
            </a:r>
          </a:p>
          <a:p>
            <a:pPr marL="800100" lvl="2" indent="0">
              <a:buNone/>
            </a:pPr>
            <a:endParaRPr lang="en-CA" sz="1700" dirty="0" smtClean="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std::cout &lt;&lt; </a:t>
            </a:r>
            <a:r>
              <a:rPr lang="en-CA" sz="1700" dirty="0" smtClean="0">
                <a:latin typeface="Consolas" panose="020B0609020204030204" pitchFamily="49" charset="0"/>
                <a:cs typeface="Consolas" panose="020B0609020204030204" pitchFamily="49" charset="0"/>
              </a:rPr>
              <a:t>"array:   " </a:t>
            </a:r>
            <a:r>
              <a:rPr lang="en-CA" sz="1700" dirty="0">
                <a:latin typeface="Consolas" panose="020B0609020204030204" pitchFamily="49" charset="0"/>
                <a:cs typeface="Consolas" panose="020B0609020204030204" pitchFamily="49" charset="0"/>
              </a:rPr>
              <a:t>&lt;&lt; </a:t>
            </a:r>
            <a:r>
              <a:rPr lang="en-CA" sz="1700" dirty="0" smtClean="0">
                <a:latin typeface="Consolas" panose="020B0609020204030204" pitchFamily="49" charset="0"/>
                <a:cs typeface="Consolas" panose="020B0609020204030204" pitchFamily="49" charset="0"/>
              </a:rPr>
              <a:t>array    </a:t>
            </a:r>
            <a:r>
              <a:rPr lang="en-CA" sz="1700" dirty="0">
                <a:latin typeface="Consolas" panose="020B0609020204030204" pitchFamily="49" charset="0"/>
                <a:cs typeface="Consolas" panose="020B0609020204030204" pitchFamily="49" charset="0"/>
              </a:rPr>
              <a:t>&lt;&lt; std::endl;</a:t>
            </a: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std::cout &lt;&lt; </a:t>
            </a:r>
            <a:r>
              <a:rPr lang="en-CA" sz="1700" dirty="0" smtClean="0">
                <a:latin typeface="Consolas" panose="020B0609020204030204" pitchFamily="49" charset="0"/>
                <a:cs typeface="Consolas" panose="020B0609020204030204" pitchFamily="49" charset="0"/>
              </a:rPr>
              <a:t>"pointer: </a:t>
            </a:r>
            <a:r>
              <a:rPr lang="en-CA" sz="1700" dirty="0">
                <a:latin typeface="Consolas" panose="020B0609020204030204" pitchFamily="49" charset="0"/>
                <a:cs typeface="Consolas" panose="020B0609020204030204" pitchFamily="49" charset="0"/>
              </a:rPr>
              <a:t>" &lt;&lt; p_value  &lt;&lt; std::endl;</a:t>
            </a:r>
          </a:p>
          <a:p>
            <a:pPr marL="800100" lvl="2" indent="0">
              <a:buNone/>
            </a:pPr>
            <a:r>
              <a:rPr lang="en-CA" sz="1700" dirty="0">
                <a:latin typeface="Consolas" panose="020B0609020204030204" pitchFamily="49" charset="0"/>
                <a:cs typeface="Consolas" panose="020B0609020204030204" pitchFamily="49" charset="0"/>
              </a:rPr>
              <a:t>    delete p_value</a:t>
            </a:r>
            <a:r>
              <a:rPr lang="en-CA" sz="1700" dirty="0" smtClean="0">
                <a:latin typeface="Consolas" panose="020B0609020204030204" pitchFamily="49" charset="0"/>
                <a:cs typeface="Consolas" panose="020B0609020204030204" pitchFamily="49" charset="0"/>
              </a:rPr>
              <a:t>;</a:t>
            </a:r>
          </a:p>
          <a:p>
            <a:pPr marL="800100" lvl="2" indent="0">
              <a:buNone/>
            </a:pPr>
            <a:r>
              <a:rPr lang="en-CA" sz="1700" dirty="0">
                <a:latin typeface="Consolas" panose="020B0609020204030204" pitchFamily="49" charset="0"/>
                <a:cs typeface="Consolas" panose="020B0609020204030204" pitchFamily="49" charset="0"/>
              </a:rPr>
              <a:t> </a:t>
            </a:r>
            <a:r>
              <a:rPr lang="en-CA" sz="1700" dirty="0" smtClean="0">
                <a:latin typeface="Consolas" panose="020B0609020204030204" pitchFamily="49" charset="0"/>
                <a:cs typeface="Consolas" panose="020B0609020204030204" pitchFamily="49" charset="0"/>
              </a:rPr>
              <a:t>   p_value = nullptr;</a:t>
            </a:r>
            <a:endParaRPr lang="en-CA" sz="1700" dirty="0">
              <a:latin typeface="Consolas" panose="020B0609020204030204" pitchFamily="49" charset="0"/>
              <a:cs typeface="Consolas" panose="020B0609020204030204" pitchFamily="49" charset="0"/>
            </a:endParaRPr>
          </a:p>
          <a:p>
            <a:pPr marL="800100" lvl="2" indent="0">
              <a:buNone/>
            </a:pPr>
            <a:r>
              <a:rPr lang="en-CA" sz="1700" dirty="0" smtClean="0">
                <a:latin typeface="Consolas" panose="020B0609020204030204" pitchFamily="49" charset="0"/>
                <a:cs typeface="Consolas" panose="020B0609020204030204" pitchFamily="49" charset="0"/>
              </a:rPr>
              <a:t>    </a:t>
            </a:r>
            <a:r>
              <a:rPr lang="en-CA" sz="1700" dirty="0">
                <a:latin typeface="Consolas" panose="020B0609020204030204" pitchFamily="49" charset="0"/>
                <a:cs typeface="Consolas" panose="020B0609020204030204" pitchFamily="49" charset="0"/>
              </a:rPr>
              <a:t>return 0;</a:t>
            </a:r>
          </a:p>
          <a:p>
            <a:pPr marL="800100" lvl="2" indent="0">
              <a:buNone/>
            </a:pPr>
            <a:r>
              <a:rPr lang="en-CA" sz="1700" dirty="0" smtClean="0">
                <a:latin typeface="Consolas" panose="020B0609020204030204" pitchFamily="49" charset="0"/>
                <a:cs typeface="Consolas" panose="020B0609020204030204" pitchFamily="49" charset="0"/>
              </a:rPr>
              <a:t>}</a:t>
            </a:r>
            <a:endParaRPr lang="en-CA" sz="1700" dirty="0">
              <a:latin typeface="Consolas" panose="020B0609020204030204" pitchFamily="49" charset="0"/>
              <a:cs typeface="Consolas" panose="020B0609020204030204" pitchFamily="49" charset="0"/>
            </a:endParaRPr>
          </a:p>
        </p:txBody>
      </p:sp>
      <p:sp>
        <p:nvSpPr>
          <p:cNvPr id="4" name="TextBox 3"/>
          <p:cNvSpPr txBox="1"/>
          <p:nvPr/>
        </p:nvSpPr>
        <p:spPr>
          <a:xfrm>
            <a:off x="4608095" y="5589240"/>
            <a:ext cx="3852337" cy="1015663"/>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smtClean="0">
                <a:solidFill>
                  <a:srgbClr val="0070C0"/>
                </a:solidFill>
                <a:latin typeface="Consolas" panose="020B0609020204030204" pitchFamily="49" charset="0"/>
                <a:cs typeface="Consolas" panose="020B0609020204030204" pitchFamily="49" charset="0"/>
              </a:rPr>
              <a:t>   array</a:t>
            </a:r>
            <a:r>
              <a:rPr lang="en-CA" sz="2000" dirty="0">
                <a:solidFill>
                  <a:srgbClr val="0070C0"/>
                </a:solidFill>
                <a:latin typeface="Consolas" panose="020B0609020204030204" pitchFamily="49" charset="0"/>
                <a:cs typeface="Consolas" panose="020B0609020204030204" pitchFamily="49" charset="0"/>
              </a:rPr>
              <a:t>:   0x7ffcd75dccb0</a:t>
            </a:r>
          </a:p>
          <a:p>
            <a:r>
              <a:rPr lang="en-CA" sz="2000" dirty="0" smtClean="0">
                <a:solidFill>
                  <a:srgbClr val="0070C0"/>
                </a:solidFill>
                <a:latin typeface="Consolas" panose="020B0609020204030204" pitchFamily="49" charset="0"/>
                <a:cs typeface="Consolas" panose="020B0609020204030204" pitchFamily="49" charset="0"/>
              </a:rPr>
              <a:t>   pointer</a:t>
            </a:r>
            <a:r>
              <a:rPr lang="en-CA" sz="2000" dirty="0">
                <a:solidFill>
                  <a:srgbClr val="0070C0"/>
                </a:solidFill>
                <a:latin typeface="Consolas" panose="020B0609020204030204" pitchFamily="49" charset="0"/>
                <a:cs typeface="Consolas" panose="020B0609020204030204" pitchFamily="49" charset="0"/>
              </a:rPr>
              <a:t>: 0x11c5010</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exploding_he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3356992"/>
            <a:ext cx="3302496" cy="2884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If pointers and addresses are just variables assigned addresses, how does the programming language differentiate between them?</a:t>
            </a:r>
          </a:p>
          <a:p>
            <a:pPr marL="457200" lvl="1" indent="0">
              <a:buNone/>
            </a:pPr>
            <a:endParaRPr lang="en-CA" dirty="0"/>
          </a:p>
          <a:p>
            <a:r>
              <a:rPr lang="en-CA" dirty="0" smtClean="0"/>
              <a:t>Answer: It doesn’t, period.</a:t>
            </a:r>
          </a:p>
          <a:p>
            <a:endParaRPr lang="en-CA" dirty="0"/>
          </a:p>
          <a:p>
            <a:r>
              <a:rPr lang="en-CA" dirty="0" smtClean="0"/>
              <a:t>Any address can be interpreted as either:</a:t>
            </a:r>
          </a:p>
          <a:p>
            <a:pPr lvl="1"/>
            <a:r>
              <a:rPr lang="en-CA" dirty="0" smtClean="0"/>
              <a:t>The address of an instance of the given type, or</a:t>
            </a:r>
          </a:p>
          <a:p>
            <a:pPr lvl="1" algn="l"/>
            <a:r>
              <a:rPr lang="en-CA" dirty="0" smtClean="0"/>
              <a:t>The address of the first entry of an array</a:t>
            </a:r>
            <a:br>
              <a:rPr lang="en-CA" dirty="0" smtClean="0"/>
            </a:br>
            <a:r>
              <a:rPr lang="en-CA" dirty="0" smtClean="0"/>
              <a:t> of a given type</a:t>
            </a:r>
          </a:p>
        </p:txBody>
      </p:sp>
    </p:spTree>
    <p:extLst>
      <p:ext uri="{BB962C8B-B14F-4D97-AF65-F5344CB8AC3E}">
        <p14:creationId xmlns:p14="http://schemas.microsoft.com/office/powerpoint/2010/main" val="2474670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Of course, it makes a difference how you use them, but C++ doesn’t care—it’s </a:t>
            </a:r>
            <a:r>
              <a:rPr lang="en-CA" dirty="0"/>
              <a:t>your problem</a:t>
            </a:r>
            <a:r>
              <a:rPr lang="en-CA" dirty="0" smtClean="0"/>
              <a:t>:</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int main() {</a:t>
            </a:r>
          </a:p>
          <a:p>
            <a:pPr marL="800100" lvl="2" indent="0">
              <a:buNone/>
            </a:pPr>
            <a:r>
              <a:rPr lang="en-CA" sz="1650" dirty="0">
                <a:latin typeface="Consolas" panose="020B0609020204030204" pitchFamily="49" charset="0"/>
                <a:cs typeface="Consolas" panose="020B0609020204030204" pitchFamily="49" charset="0"/>
              </a:rPr>
              <a:t>    int </a:t>
            </a:r>
            <a:r>
              <a:rPr lang="en-CA" sz="1650" dirty="0" smtClean="0">
                <a:latin typeface="Consolas" panose="020B0609020204030204" pitchFamily="49" charset="0"/>
                <a:cs typeface="Consolas" panose="020B0609020204030204" pitchFamily="49" charset="0"/>
              </a:rPr>
              <a:t>array[4]{150, 108, 250, 406};</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std::cout </a:t>
            </a:r>
            <a:r>
              <a:rPr lang="en-CA" sz="1650" dirty="0" smtClean="0">
                <a:latin typeface="Consolas" panose="020B0609020204030204" pitchFamily="49" charset="0"/>
                <a:cs typeface="Consolas" panose="020B0609020204030204" pitchFamily="49" charset="0"/>
              </a:rPr>
              <a:t>&lt;&lt; "*array == " &lt;&lt; </a:t>
            </a:r>
            <a:r>
              <a:rPr lang="en-CA" sz="1650" dirty="0">
                <a:latin typeface="Consolas" panose="020B0609020204030204" pitchFamily="49" charset="0"/>
                <a:cs typeface="Consolas" panose="020B0609020204030204" pitchFamily="49" charset="0"/>
              </a:rPr>
              <a:t>*array &lt;&lt; std::endl;</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5" name="TextBox 4"/>
          <p:cNvSpPr txBox="1"/>
          <p:nvPr/>
        </p:nvSpPr>
        <p:spPr>
          <a:xfrm>
            <a:off x="4242152" y="5589240"/>
            <a:ext cx="2441694" cy="707886"/>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*array == 150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60923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Of course, it makes a difference how you use them, but C++ doesn’t care—it’s </a:t>
            </a:r>
            <a:r>
              <a:rPr lang="en-CA" dirty="0"/>
              <a:t>your problem</a:t>
            </a:r>
            <a:r>
              <a:rPr lang="en-CA" dirty="0" smtClean="0"/>
              <a:t>:</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a:latin typeface="Consolas" panose="020B0609020204030204" pitchFamily="49" charset="0"/>
                <a:cs typeface="Consolas" panose="020B0609020204030204" pitchFamily="49" charset="0"/>
              </a:rPr>
              <a:t>int 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int *p_value{new int{42}};</a:t>
            </a:r>
            <a:endParaRPr lang="en-CA" sz="1650" dirty="0">
              <a:latin typeface="Consolas" panose="020B0609020204030204" pitchFamily="49" charset="0"/>
              <a:cs typeface="Consolas" panose="020B0609020204030204" pitchFamily="49" charset="0"/>
            </a:endParaRP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"p_value[0] </a:t>
            </a:r>
            <a:r>
              <a:rPr lang="en-CA" sz="1650" dirty="0">
                <a:latin typeface="Consolas" panose="020B0609020204030204" pitchFamily="49" charset="0"/>
                <a:cs typeface="Consolas" panose="020B0609020204030204" pitchFamily="49" charset="0"/>
              </a:rPr>
              <a:t>== " &lt;&lt; </a:t>
            </a:r>
            <a:r>
              <a:rPr lang="en-CA" sz="1650" dirty="0" smtClean="0">
                <a:latin typeface="Consolas" panose="020B0609020204030204" pitchFamily="49" charset="0"/>
                <a:cs typeface="Consolas" panose="020B0609020204030204" pitchFamily="49" charset="0"/>
              </a:rPr>
              <a:t>p_value[0] &lt;&lt; </a:t>
            </a:r>
            <a:r>
              <a:rPr lang="en-CA" sz="1650" dirty="0">
                <a:latin typeface="Consolas" panose="020B0609020204030204" pitchFamily="49" charset="0"/>
                <a:cs typeface="Consolas" panose="020B0609020204030204" pitchFamily="49" charset="0"/>
              </a:rPr>
              <a:t>std::endl</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p_value[1] </a:t>
            </a:r>
            <a:r>
              <a:rPr lang="en-CA" sz="1650" dirty="0">
                <a:latin typeface="Consolas" panose="020B0609020204030204" pitchFamily="49" charset="0"/>
                <a:cs typeface="Consolas" panose="020B0609020204030204" pitchFamily="49" charset="0"/>
              </a:rPr>
              <a:t>== " &lt;&lt; </a:t>
            </a:r>
            <a:r>
              <a:rPr lang="en-CA" sz="1650" dirty="0" smtClean="0">
                <a:latin typeface="Consolas" panose="020B0609020204030204" pitchFamily="49" charset="0"/>
                <a:cs typeface="Consolas" panose="020B0609020204030204" pitchFamily="49" charset="0"/>
              </a:rPr>
              <a:t>p_value[1] </a:t>
            </a:r>
            <a:r>
              <a:rPr lang="en-CA" sz="1650" dirty="0">
                <a:latin typeface="Consolas" panose="020B0609020204030204" pitchFamily="49" charset="0"/>
                <a:cs typeface="Consolas" panose="020B0609020204030204" pitchFamily="49" charset="0"/>
              </a:rPr>
              <a:t>&lt;&lt; std::endl</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a:latin typeface="Consolas" panose="020B0609020204030204" pitchFamily="49" charset="0"/>
                <a:cs typeface="Consolas" panose="020B0609020204030204" pitchFamily="49" charset="0"/>
              </a:rPr>
              <a:t>    std::cout &lt;&lt; "</a:t>
            </a:r>
            <a:r>
              <a:rPr lang="en-CA" sz="1650" dirty="0" smtClean="0">
                <a:latin typeface="Consolas" panose="020B0609020204030204" pitchFamily="49" charset="0"/>
                <a:cs typeface="Consolas" panose="020B0609020204030204" pitchFamily="49" charset="0"/>
              </a:rPr>
              <a:t>p_value[2] </a:t>
            </a:r>
            <a:r>
              <a:rPr lang="en-CA" sz="1650" dirty="0">
                <a:latin typeface="Consolas" panose="020B0609020204030204" pitchFamily="49" charset="0"/>
                <a:cs typeface="Consolas" panose="020B0609020204030204" pitchFamily="49" charset="0"/>
              </a:rPr>
              <a:t>== " &lt;&lt; </a:t>
            </a:r>
            <a:r>
              <a:rPr lang="en-CA" sz="1650" dirty="0" smtClean="0">
                <a:latin typeface="Consolas" panose="020B0609020204030204" pitchFamily="49" charset="0"/>
                <a:cs typeface="Consolas" panose="020B0609020204030204" pitchFamily="49" charset="0"/>
              </a:rPr>
              <a:t>p_value[2] </a:t>
            </a:r>
            <a:r>
              <a:rPr lang="en-CA" sz="1650" dirty="0">
                <a:latin typeface="Consolas" panose="020B0609020204030204" pitchFamily="49" charset="0"/>
                <a:cs typeface="Consolas" panose="020B0609020204030204" pitchFamily="49" charset="0"/>
              </a:rPr>
              <a:t>&lt;&lt; std::endl;</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delete p_value;</a:t>
            </a:r>
          </a:p>
          <a:p>
            <a:pPr marL="800100" lvl="2" indent="0">
              <a:buNone/>
            </a:pPr>
            <a:r>
              <a:rPr lang="en-CA" sz="1650" dirty="0" smtClean="0">
                <a:latin typeface="Consolas" panose="020B0609020204030204" pitchFamily="49" charset="0"/>
                <a:cs typeface="Consolas" panose="020B0609020204030204" pitchFamily="49" charset="0"/>
              </a:rPr>
              <a:t>    p_value = nullptr;</a:t>
            </a: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smtClean="0">
                <a:latin typeface="Consolas" panose="020B0609020204030204" pitchFamily="49" charset="0"/>
                <a:cs typeface="Consolas" panose="020B0609020204030204" pitchFamily="49" charset="0"/>
              </a:rPr>
              <a:t>}</a:t>
            </a:r>
            <a:endParaRPr lang="en-CA" dirty="0" smtClean="0"/>
          </a:p>
        </p:txBody>
      </p:sp>
      <p:sp>
        <p:nvSpPr>
          <p:cNvPr id="6" name="TextBox 5"/>
          <p:cNvSpPr txBox="1"/>
          <p:nvPr/>
        </p:nvSpPr>
        <p:spPr>
          <a:xfrm>
            <a:off x="4139952" y="5345921"/>
            <a:ext cx="2864887" cy="1323439"/>
          </a:xfrm>
          <a:prstGeom prst="rect">
            <a:avLst/>
          </a:prstGeom>
          <a:noFill/>
        </p:spPr>
        <p:txBody>
          <a:bodyPr wrap="none" rtlCol="0">
            <a:spAutoFit/>
          </a:bodyPr>
          <a:lstStyle/>
          <a:p>
            <a:r>
              <a:rPr lang="en-CA" sz="2000" dirty="0" smtClean="0">
                <a:solidFill>
                  <a:srgbClr val="0070C0"/>
                </a:solidFill>
                <a:latin typeface="Georgia" panose="02040502050405020303" pitchFamily="18" charset="0"/>
              </a:rPr>
              <a:t>Output:</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p_value[0] == 42</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p_value[1] == 0</a:t>
            </a:r>
          </a:p>
          <a:p>
            <a:r>
              <a:rPr lang="en-CA" sz="2000" dirty="0">
                <a:solidFill>
                  <a:srgbClr val="0070C0"/>
                </a:solidFill>
                <a:latin typeface="Consolas" panose="020B0609020204030204" pitchFamily="49" charset="0"/>
                <a:cs typeface="Consolas" panose="020B0609020204030204" pitchFamily="49" charset="0"/>
              </a:rPr>
              <a:t> </a:t>
            </a:r>
            <a:r>
              <a:rPr lang="en-CA" sz="2000" dirty="0" smtClean="0">
                <a:solidFill>
                  <a:srgbClr val="0070C0"/>
                </a:solidFill>
                <a:latin typeface="Consolas" panose="020B0609020204030204" pitchFamily="49" charset="0"/>
                <a:cs typeface="Consolas" panose="020B0609020204030204" pitchFamily="49" charset="0"/>
              </a:rPr>
              <a:t>  p_value[2] == 0</a:t>
            </a:r>
            <a:endParaRPr lang="en-CA" sz="20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47688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I tried this on </a:t>
            </a:r>
            <a:r>
              <a:rPr lang="en-CA" i="1" dirty="0" err="1" smtClean="0"/>
              <a:t>ecelinux</a:t>
            </a:r>
            <a:r>
              <a:rPr lang="en-CA" dirty="0" smtClean="0"/>
              <a:t>; your results may differ</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err="1" smtClean="0">
                <a:latin typeface="Consolas" panose="020B0609020204030204" pitchFamily="49" charset="0"/>
                <a:cs typeface="Consolas" panose="020B0609020204030204" pitchFamily="49" charset="0"/>
              </a:rPr>
              <a:t>int</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*p_value{new int{42}};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for ( std::size_t k{0}; k &lt; 100000; ++k ) {</a:t>
            </a:r>
          </a:p>
          <a:p>
            <a:pPr marL="800100" lvl="2" indent="0">
              <a:buNone/>
            </a:pPr>
            <a:r>
              <a:rPr lang="en-CA" sz="1650" dirty="0">
                <a:latin typeface="Consolas" panose="020B0609020204030204" pitchFamily="49" charset="0"/>
                <a:cs typeface="Consolas" panose="020B0609020204030204" pitchFamily="49" charset="0"/>
              </a:rPr>
              <a:t>        std::cout &lt;&lt; "p_value[" &lt;&lt; k &lt;&lt; "] == </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&lt;&lt; p_value[k] &lt;&lt; std::endl;</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a:t>
            </a:r>
          </a:p>
          <a:p>
            <a:pPr marL="800100" lvl="2" indent="0">
              <a:buNone/>
            </a:pPr>
            <a:endParaRPr lang="en-CA" sz="1650" dirty="0" smtClean="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delete p_value;</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p_value = nullptr;</a:t>
            </a:r>
            <a:endParaRPr lang="en-CA" sz="1650" dirty="0">
              <a:latin typeface="Consolas" panose="020B0609020204030204" pitchFamily="49" charset="0"/>
              <a:cs typeface="Consolas" panose="020B0609020204030204" pitchFamily="49" charset="0"/>
            </a:endParaRPr>
          </a:p>
          <a:p>
            <a:pPr marL="800100" lvl="2" indent="0">
              <a:buNone/>
            </a:pPr>
            <a:r>
              <a:rPr lang="en-CA" sz="1650" dirty="0">
                <a:latin typeface="Consolas" panose="020B0609020204030204" pitchFamily="49" charset="0"/>
                <a:cs typeface="Consolas" panose="020B0609020204030204" pitchFamily="49" charset="0"/>
              </a:rPr>
              <a:t>    return 0;</a:t>
            </a:r>
          </a:p>
          <a:p>
            <a:pPr marL="800100" lvl="2" indent="0">
              <a:buNone/>
            </a:pPr>
            <a:r>
              <a:rPr lang="en-CA" sz="1650" dirty="0">
                <a:latin typeface="Consolas" panose="020B0609020204030204" pitchFamily="49" charset="0"/>
                <a:cs typeface="Consolas" panose="020B0609020204030204" pitchFamily="49" charset="0"/>
              </a:rPr>
              <a:t>}</a:t>
            </a:r>
          </a:p>
        </p:txBody>
      </p:sp>
      <p:sp>
        <p:nvSpPr>
          <p:cNvPr id="6" name="TextBox 5"/>
          <p:cNvSpPr txBox="1"/>
          <p:nvPr/>
        </p:nvSpPr>
        <p:spPr>
          <a:xfrm>
            <a:off x="4059486" y="4771018"/>
            <a:ext cx="4616970" cy="1754326"/>
          </a:xfrm>
          <a:prstGeom prst="rect">
            <a:avLst/>
          </a:prstGeom>
          <a:noFill/>
        </p:spPr>
        <p:txBody>
          <a:bodyPr wrap="none" rtlCol="0">
            <a:spAutoFit/>
          </a:bodyPr>
          <a:lstStyle/>
          <a:p>
            <a:r>
              <a:rPr lang="en-CA" dirty="0" smtClean="0">
                <a:solidFill>
                  <a:srgbClr val="0070C0"/>
                </a:solidFill>
                <a:latin typeface="Georgia" panose="02040502050405020303" pitchFamily="18" charset="0"/>
              </a:rPr>
              <a:t>Output:</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p_value[0] == 42</a:t>
            </a:r>
          </a:p>
          <a:p>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p_value[1] </a:t>
            </a:r>
            <a:r>
              <a:rPr lang="en-CA" dirty="0">
                <a:solidFill>
                  <a:srgbClr val="0070C0"/>
                </a:solidFill>
                <a:latin typeface="Consolas" panose="020B0609020204030204" pitchFamily="49" charset="0"/>
                <a:cs typeface="Consolas" panose="020B0609020204030204" pitchFamily="49" charset="0"/>
              </a:rPr>
              <a:t>== </a:t>
            </a:r>
            <a:r>
              <a:rPr lang="en-CA" dirty="0" smtClean="0">
                <a:solidFill>
                  <a:srgbClr val="0070C0"/>
                </a:solidFill>
                <a:latin typeface="Consolas" panose="020B0609020204030204" pitchFamily="49" charset="0"/>
                <a:cs typeface="Consolas" panose="020B0609020204030204" pitchFamily="49" charset="0"/>
              </a:rPr>
              <a:t>0</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a:t>
            </a:r>
            <a:endParaRPr lang="en-CA" dirty="0">
              <a:solidFill>
                <a:srgbClr val="0070C0"/>
              </a:solidFill>
              <a:latin typeface="Consolas" panose="020B0609020204030204" pitchFamily="49" charset="0"/>
              <a:cs typeface="Consolas" panose="020B0609020204030204" pitchFamily="49" charset="0"/>
            </a:endParaRPr>
          </a:p>
          <a:p>
            <a:r>
              <a:rPr lang="en-CA" dirty="0" smtClean="0">
                <a:solidFill>
                  <a:srgbClr val="0070C0"/>
                </a:solidFill>
                <a:latin typeface="Consolas" panose="020B0609020204030204" pitchFamily="49" charset="0"/>
                <a:cs typeface="Consolas" panose="020B0609020204030204" pitchFamily="49" charset="0"/>
              </a:rPr>
              <a:t>   p_value[33787] == 0</a:t>
            </a:r>
          </a:p>
          <a:p>
            <a:r>
              <a:rPr lang="en-CA" dirty="0" smtClean="0">
                <a:solidFill>
                  <a:srgbClr val="0070C0"/>
                </a:solidFill>
                <a:latin typeface="Consolas" panose="020B0609020204030204" pitchFamily="49" charset="0"/>
                <a:cs typeface="Consolas" panose="020B0609020204030204" pitchFamily="49" charset="0"/>
              </a:rPr>
              <a:t>   Segmentation fault (core dumped)</a:t>
            </a:r>
            <a:endParaRPr lang="en-CA"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7777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This is the interesting output:</a:t>
            </a:r>
          </a:p>
        </p:txBody>
      </p:sp>
      <p:sp>
        <p:nvSpPr>
          <p:cNvPr id="6" name="TextBox 5"/>
          <p:cNvSpPr txBox="1"/>
          <p:nvPr/>
        </p:nvSpPr>
        <p:spPr>
          <a:xfrm>
            <a:off x="4788024" y="1719048"/>
            <a:ext cx="3663182" cy="4401205"/>
          </a:xfrm>
          <a:prstGeom prst="rect">
            <a:avLst/>
          </a:prstGeom>
          <a:noFill/>
        </p:spPr>
        <p:txBody>
          <a:bodyPr wrap="none" rtlCol="0">
            <a:spAutoFit/>
          </a:bodyPr>
          <a:lstStyle/>
          <a:p>
            <a:r>
              <a:rPr lang="en-CA" sz="1400" dirty="0" smtClean="0">
                <a:solidFill>
                  <a:srgbClr val="0070C0"/>
                </a:solidFill>
                <a:latin typeface="Georgia" panose="02040502050405020303" pitchFamily="18" charset="0"/>
              </a:rPr>
              <a:t>Output:</a:t>
            </a:r>
          </a:p>
          <a:p>
            <a:r>
              <a:rPr lang="en-CA" sz="1400" dirty="0">
                <a:solidFill>
                  <a:srgbClr val="0070C0"/>
                </a:solidFill>
                <a:latin typeface="Consolas" panose="020B0609020204030204" pitchFamily="49" charset="0"/>
                <a:cs typeface="Consolas" panose="020B0609020204030204" pitchFamily="49" charset="0"/>
              </a:rPr>
              <a:t>   </a:t>
            </a:r>
            <a:r>
              <a:rPr lang="en-CA" sz="1400" dirty="0" err="1">
                <a:solidFill>
                  <a:srgbClr val="0070C0"/>
                </a:solidFill>
                <a:latin typeface="Consolas" panose="020B0609020204030204" pitchFamily="49" charset="0"/>
                <a:cs typeface="Consolas" panose="020B0609020204030204" pitchFamily="49" charset="0"/>
              </a:rPr>
              <a:t>p_value</a:t>
            </a:r>
            <a:r>
              <a:rPr lang="en-CA" sz="1400" dirty="0">
                <a:solidFill>
                  <a:srgbClr val="0070C0"/>
                </a:solidFill>
                <a:latin typeface="Consolas" panose="020B0609020204030204" pitchFamily="49" charset="0"/>
                <a:cs typeface="Consolas" panose="020B0609020204030204" pitchFamily="49" charset="0"/>
              </a:rPr>
              <a:t>[0] == 42</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a:t>
            </a:r>
            <a:r>
              <a:rPr lang="en-CA" sz="1400" dirty="0">
                <a:solidFill>
                  <a:srgbClr val="0070C0"/>
                </a:solidFill>
                <a:latin typeface="Consolas" panose="020B0609020204030204" pitchFamily="49" charset="0"/>
                <a:cs typeface="Consolas" panose="020B0609020204030204" pitchFamily="49" charset="0"/>
              </a:rPr>
              <a:t>] == </a:t>
            </a:r>
            <a:r>
              <a:rPr lang="en-CA" sz="1400" dirty="0" smtClean="0">
                <a:solidFill>
                  <a:srgbClr val="0070C0"/>
                </a:solidFill>
                <a:latin typeface="Consolas" panose="020B0609020204030204" pitchFamily="49" charset="0"/>
                <a:cs typeface="Consolas" panose="020B0609020204030204" pitchFamily="49" charset="0"/>
              </a:rPr>
              <a:t>0</a:t>
            </a:r>
            <a:endParaRPr lang="en-CA" sz="1400" dirty="0">
              <a:solidFill>
                <a:srgbClr val="0070C0"/>
              </a:solidFill>
              <a:latin typeface="Consolas" panose="020B0609020204030204" pitchFamily="49" charset="0"/>
              <a:cs typeface="Consolas" panose="020B0609020204030204" pitchFamily="49" charset="0"/>
            </a:endParaRP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[2</a:t>
            </a:r>
            <a:r>
              <a:rPr lang="en-CA" sz="1400" dirty="0">
                <a:solidFill>
                  <a:srgbClr val="0070C0"/>
                </a:solidFill>
                <a:latin typeface="Consolas" panose="020B0609020204030204" pitchFamily="49" charset="0"/>
                <a:cs typeface="Consolas" panose="020B0609020204030204" pitchFamily="49" charset="0"/>
              </a:rPr>
              <a:t>] == 0</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[3</a:t>
            </a:r>
            <a:r>
              <a:rPr lang="en-CA" sz="1400" dirty="0">
                <a:solidFill>
                  <a:srgbClr val="0070C0"/>
                </a:solidFill>
                <a:latin typeface="Consolas" panose="020B0609020204030204" pitchFamily="49" charset="0"/>
                <a:cs typeface="Consolas" panose="020B0609020204030204" pitchFamily="49" charset="0"/>
              </a:rPr>
              <a:t>] == </a:t>
            </a:r>
            <a:r>
              <a:rPr lang="en-CA" sz="1400" dirty="0" smtClean="0">
                <a:solidFill>
                  <a:srgbClr val="0070C0"/>
                </a:solidFill>
                <a:latin typeface="Consolas" panose="020B0609020204030204" pitchFamily="49" charset="0"/>
                <a:cs typeface="Consolas" panose="020B0609020204030204" pitchFamily="49" charset="0"/>
              </a:rPr>
              <a:t>0</a:t>
            </a:r>
            <a:endParaRPr lang="en-CA" sz="1400" dirty="0">
              <a:solidFill>
                <a:srgbClr val="0070C0"/>
              </a:solidFill>
              <a:latin typeface="Consolas" panose="020B0609020204030204" pitchFamily="49" charset="0"/>
              <a:cs typeface="Consolas" panose="020B0609020204030204" pitchFamily="49" charset="0"/>
            </a:endParaRP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[4</a:t>
            </a:r>
            <a:r>
              <a:rPr lang="en-CA" sz="1400" dirty="0">
                <a:solidFill>
                  <a:srgbClr val="0070C0"/>
                </a:solidFill>
                <a:latin typeface="Consolas" panose="020B0609020204030204" pitchFamily="49" charset="0"/>
                <a:cs typeface="Consolas" panose="020B0609020204030204" pitchFamily="49" charset="0"/>
              </a:rPr>
              <a:t>] == 0</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[5</a:t>
            </a:r>
            <a:r>
              <a:rPr lang="en-CA" sz="1400" dirty="0">
                <a:solidFill>
                  <a:srgbClr val="0070C0"/>
                </a:solidFill>
                <a:latin typeface="Consolas" panose="020B0609020204030204" pitchFamily="49" charset="0"/>
                <a:cs typeface="Consolas" panose="020B0609020204030204" pitchFamily="49" charset="0"/>
              </a:rPr>
              <a:t>] == 0</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[6</a:t>
            </a:r>
            <a:r>
              <a:rPr lang="en-CA" sz="1400" dirty="0">
                <a:solidFill>
                  <a:srgbClr val="0070C0"/>
                </a:solidFill>
                <a:latin typeface="Consolas" panose="020B0609020204030204" pitchFamily="49" charset="0"/>
                <a:cs typeface="Consolas" panose="020B0609020204030204" pitchFamily="49" charset="0"/>
              </a:rPr>
              <a:t>] == 4113</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[7</a:t>
            </a:r>
            <a:r>
              <a:rPr lang="en-CA" sz="1400" dirty="0">
                <a:solidFill>
                  <a:srgbClr val="0070C0"/>
                </a:solidFill>
                <a:latin typeface="Consolas" panose="020B0609020204030204" pitchFamily="49" charset="0"/>
                <a:cs typeface="Consolas" panose="020B0609020204030204" pitchFamily="49" charset="0"/>
              </a:rPr>
              <a:t>] == 0</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[8</a:t>
            </a:r>
            <a:r>
              <a:rPr lang="en-CA" sz="1400" dirty="0">
                <a:solidFill>
                  <a:srgbClr val="0070C0"/>
                </a:solidFill>
                <a:latin typeface="Consolas" panose="020B0609020204030204" pitchFamily="49" charset="0"/>
                <a:cs typeface="Consolas" panose="020B0609020204030204" pitchFamily="49" charset="0"/>
              </a:rPr>
              <a:t>] == 1635147632</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[9</a:t>
            </a:r>
            <a:r>
              <a:rPr lang="en-CA" sz="1400" dirty="0">
                <a:solidFill>
                  <a:srgbClr val="0070C0"/>
                </a:solidFill>
                <a:latin typeface="Consolas" panose="020B0609020204030204" pitchFamily="49" charset="0"/>
                <a:cs typeface="Consolas" panose="020B0609020204030204" pitchFamily="49" charset="0"/>
              </a:rPr>
              <a:t>] == 1533375852</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[10</a:t>
            </a:r>
            <a:r>
              <a:rPr lang="en-CA" sz="1400" dirty="0">
                <a:solidFill>
                  <a:srgbClr val="0070C0"/>
                </a:solidFill>
                <a:latin typeface="Consolas" panose="020B0609020204030204" pitchFamily="49" charset="0"/>
                <a:cs typeface="Consolas" panose="020B0609020204030204" pitchFamily="49" charset="0"/>
              </a:rPr>
              <a:t>] == 542978097</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[11</a:t>
            </a:r>
            <a:r>
              <a:rPr lang="en-CA" sz="1400" dirty="0">
                <a:solidFill>
                  <a:srgbClr val="0070C0"/>
                </a:solidFill>
                <a:latin typeface="Consolas" panose="020B0609020204030204" pitchFamily="49" charset="0"/>
                <a:cs typeface="Consolas" panose="020B0609020204030204" pitchFamily="49" charset="0"/>
              </a:rPr>
              <a:t>] == 891305277</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[12</a:t>
            </a:r>
            <a:r>
              <a:rPr lang="en-CA" sz="1400" dirty="0">
                <a:solidFill>
                  <a:srgbClr val="0070C0"/>
                </a:solidFill>
                <a:latin typeface="Consolas" panose="020B0609020204030204" pitchFamily="49" charset="0"/>
                <a:cs typeface="Consolas" panose="020B0609020204030204" pitchFamily="49" charset="0"/>
              </a:rPr>
              <a:t>] == 808661305</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[13</a:t>
            </a:r>
            <a:r>
              <a:rPr lang="en-CA" sz="1400" dirty="0">
                <a:solidFill>
                  <a:srgbClr val="0070C0"/>
                </a:solidFill>
                <a:latin typeface="Consolas" panose="020B0609020204030204" pitchFamily="49" charset="0"/>
                <a:cs typeface="Consolas" panose="020B0609020204030204" pitchFamily="49" charset="0"/>
              </a:rPr>
              <a:t>] == 892351281</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[14</a:t>
            </a:r>
            <a:r>
              <a:rPr lang="en-CA" sz="1400" dirty="0">
                <a:solidFill>
                  <a:srgbClr val="0070C0"/>
                </a:solidFill>
                <a:latin typeface="Consolas" panose="020B0609020204030204" pitchFamily="49" charset="0"/>
                <a:cs typeface="Consolas" panose="020B0609020204030204" pitchFamily="49" charset="0"/>
              </a:rPr>
              <a:t>] == 10</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[15</a:t>
            </a:r>
            <a:r>
              <a:rPr lang="en-CA" sz="1400" dirty="0">
                <a:solidFill>
                  <a:srgbClr val="0070C0"/>
                </a:solidFill>
                <a:latin typeface="Consolas" panose="020B0609020204030204" pitchFamily="49" charset="0"/>
                <a:cs typeface="Consolas" panose="020B0609020204030204" pitchFamily="49" charset="0"/>
              </a:rPr>
              <a:t>] == 0</a:t>
            </a:r>
          </a:p>
          <a:p>
            <a:r>
              <a:rPr lang="en-CA" sz="1400" dirty="0" smtClean="0">
                <a:solidFill>
                  <a:srgbClr val="0070C0"/>
                </a:solidFill>
                <a:latin typeface="Consolas" panose="020B0609020204030204" pitchFamily="49" charset="0"/>
                <a:cs typeface="Consolas" panose="020B0609020204030204" pitchFamily="49" charset="0"/>
              </a:rPr>
              <a:t>       ⋮</a:t>
            </a:r>
          </a:p>
          <a:p>
            <a:r>
              <a:rPr lang="en-CA" sz="1400" dirty="0" smtClean="0">
                <a:solidFill>
                  <a:srgbClr val="0070C0"/>
                </a:solidFill>
                <a:latin typeface="Consolas" panose="020B0609020204030204" pitchFamily="49" charset="0"/>
                <a:cs typeface="Consolas" panose="020B0609020204030204" pitchFamily="49" charset="0"/>
              </a:rPr>
              <a:t>   </a:t>
            </a:r>
            <a:r>
              <a:rPr lang="en-CA" sz="1400" dirty="0" err="1" smtClean="0">
                <a:solidFill>
                  <a:srgbClr val="0070C0"/>
                </a:solidFill>
                <a:latin typeface="Consolas" panose="020B0609020204030204" pitchFamily="49" charset="0"/>
                <a:cs typeface="Consolas" panose="020B0609020204030204" pitchFamily="49" charset="0"/>
              </a:rPr>
              <a:t>p_value</a:t>
            </a:r>
            <a:r>
              <a:rPr lang="en-CA" sz="1400" dirty="0" smtClean="0">
                <a:solidFill>
                  <a:srgbClr val="0070C0"/>
                </a:solidFill>
                <a:latin typeface="Consolas" panose="020B0609020204030204" pitchFamily="49" charset="0"/>
                <a:cs typeface="Consolas" panose="020B0609020204030204" pitchFamily="49" charset="0"/>
              </a:rPr>
              <a:t>[33787] == 0</a:t>
            </a:r>
          </a:p>
          <a:p>
            <a:r>
              <a:rPr lang="en-CA" sz="1400" dirty="0" smtClean="0">
                <a:solidFill>
                  <a:srgbClr val="0070C0"/>
                </a:solidFill>
                <a:latin typeface="Consolas" panose="020B0609020204030204" pitchFamily="49" charset="0"/>
                <a:cs typeface="Consolas" panose="020B0609020204030204" pitchFamily="49" charset="0"/>
              </a:rPr>
              <a:t>   Segmentation fault (core dumped)</a:t>
            </a:r>
            <a:endParaRPr lang="en-CA" sz="1400" dirty="0">
              <a:solidFill>
                <a:srgbClr val="0070C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420729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Arrays and pointers</a:t>
            </a:r>
            <a:endParaRPr lang="en-CA" dirty="0"/>
          </a:p>
        </p:txBody>
      </p:sp>
      <p:sp>
        <p:nvSpPr>
          <p:cNvPr id="3" name="Content Placeholder 2"/>
          <p:cNvSpPr>
            <a:spLocks noGrp="1"/>
          </p:cNvSpPr>
          <p:nvPr>
            <p:ph idx="1"/>
          </p:nvPr>
        </p:nvSpPr>
        <p:spPr/>
        <p:txBody>
          <a:bodyPr/>
          <a:lstStyle/>
          <a:p>
            <a:r>
              <a:rPr lang="en-CA" dirty="0" smtClean="0"/>
              <a:t>You run out of memory quickly going the other direction:</a:t>
            </a:r>
            <a:endParaRPr lang="en-CA" dirty="0"/>
          </a:p>
          <a:p>
            <a:pPr marL="800100" lvl="2" indent="0">
              <a:buNone/>
            </a:pPr>
            <a:r>
              <a:rPr lang="en-CA" sz="1650" dirty="0">
                <a:latin typeface="Consolas" panose="020B0609020204030204" pitchFamily="49" charset="0"/>
                <a:cs typeface="Consolas" panose="020B0609020204030204" pitchFamily="49" charset="0"/>
              </a:rPr>
              <a:t>#include &lt;iostream&gt;</a:t>
            </a: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int </a:t>
            </a:r>
            <a:r>
              <a:rPr lang="en-CA" sz="1650" dirty="0">
                <a:latin typeface="Consolas" panose="020B0609020204030204" pitchFamily="49" charset="0"/>
                <a:cs typeface="Consolas" panose="020B0609020204030204" pitchFamily="49" charset="0"/>
              </a:rPr>
              <a:t>main() {</a:t>
            </a:r>
          </a:p>
          <a:p>
            <a:pPr marL="800100" lvl="2" indent="0">
              <a:buNone/>
            </a:pPr>
            <a:r>
              <a:rPr lang="en-CA" sz="1650" dirty="0">
                <a:latin typeface="Consolas" panose="020B0609020204030204" pitchFamily="49" charset="0"/>
                <a:cs typeface="Consolas" panose="020B0609020204030204" pitchFamily="49" charset="0"/>
              </a:rPr>
              <a:t>    int *p_value{new int{42}};</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for ( </a:t>
            </a:r>
            <a:r>
              <a:rPr lang="en-CA" sz="1650" b="1" dirty="0" smtClean="0">
                <a:solidFill>
                  <a:srgbClr val="FF0000"/>
                </a:solidFill>
                <a:latin typeface="Consolas" panose="020B0609020204030204" pitchFamily="49" charset="0"/>
                <a:cs typeface="Consolas" panose="020B0609020204030204" pitchFamily="49" charset="0"/>
              </a:rPr>
              <a:t>int</a:t>
            </a: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k{0}; k &lt; 100000; ++k ) {</a:t>
            </a:r>
          </a:p>
          <a:p>
            <a:pPr marL="800100" lvl="2" indent="0">
              <a:buNone/>
            </a:pPr>
            <a:r>
              <a:rPr lang="en-CA" sz="1650" dirty="0">
                <a:latin typeface="Consolas" panose="020B0609020204030204" pitchFamily="49" charset="0"/>
                <a:cs typeface="Consolas" panose="020B0609020204030204" pitchFamily="49" charset="0"/>
              </a:rPr>
              <a:t>        std::cout &lt;&lt; "p_value[" &lt;&lt; k &lt;&lt; "] == </a:t>
            </a:r>
            <a:r>
              <a:rPr lang="en-CA" sz="1650" dirty="0" smtClean="0">
                <a:latin typeface="Consolas" panose="020B0609020204030204" pitchFamily="49" charset="0"/>
                <a:cs typeface="Consolas" panose="020B0609020204030204" pitchFamily="49" charset="0"/>
              </a:rPr>
              <a:t>"</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&lt;&lt; p_value[k] &lt;&lt; std::endl;</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a:t>
            </a:r>
          </a:p>
          <a:p>
            <a:pPr marL="800100" lvl="2" indent="0">
              <a:buNone/>
            </a:pPr>
            <a:endParaRPr lang="en-CA" sz="1650" dirty="0">
              <a:latin typeface="Consolas" panose="020B0609020204030204" pitchFamily="49" charset="0"/>
              <a:cs typeface="Consolas" panose="020B0609020204030204" pitchFamily="49" charset="0"/>
            </a:endParaRPr>
          </a:p>
          <a:p>
            <a:pPr marL="800100" lvl="2" indent="0">
              <a:buNone/>
            </a:pPr>
            <a:r>
              <a:rPr lang="en-CA" sz="1650" dirty="0" smtClean="0">
                <a:latin typeface="Consolas" panose="020B0609020204030204" pitchFamily="49" charset="0"/>
                <a:cs typeface="Consolas" panose="020B0609020204030204" pitchFamily="49" charset="0"/>
              </a:rPr>
              <a:t>    delete p_value;</a:t>
            </a:r>
          </a:p>
          <a:p>
            <a:pPr marL="800100" lvl="2" indent="0">
              <a:buNone/>
            </a:pPr>
            <a:r>
              <a:rPr lang="en-CA" sz="1650" dirty="0">
                <a:latin typeface="Consolas" panose="020B0609020204030204" pitchFamily="49" charset="0"/>
                <a:cs typeface="Consolas" panose="020B0609020204030204" pitchFamily="49" charset="0"/>
              </a:rPr>
              <a:t> </a:t>
            </a:r>
            <a:r>
              <a:rPr lang="en-CA" sz="1650" dirty="0" smtClean="0">
                <a:latin typeface="Consolas" panose="020B0609020204030204" pitchFamily="49" charset="0"/>
                <a:cs typeface="Consolas" panose="020B0609020204030204" pitchFamily="49" charset="0"/>
              </a:rPr>
              <a:t>   p_value = nullptr;</a:t>
            </a:r>
          </a:p>
          <a:p>
            <a:pPr marL="800100" lvl="2" indent="0">
              <a:buNone/>
            </a:pPr>
            <a:r>
              <a:rPr lang="en-CA" sz="1650" dirty="0" smtClean="0">
                <a:latin typeface="Consolas" panose="020B0609020204030204" pitchFamily="49" charset="0"/>
                <a:cs typeface="Consolas" panose="020B0609020204030204" pitchFamily="49" charset="0"/>
              </a:rPr>
              <a:t>    </a:t>
            </a:r>
            <a:r>
              <a:rPr lang="en-CA" sz="1650" dirty="0">
                <a:latin typeface="Consolas" panose="020B0609020204030204" pitchFamily="49" charset="0"/>
                <a:cs typeface="Consolas" panose="020B0609020204030204" pitchFamily="49" charset="0"/>
              </a:rPr>
              <a:t>return 0;</a:t>
            </a:r>
          </a:p>
          <a:p>
            <a:pPr marL="800100" lvl="2" indent="0">
              <a:buNone/>
            </a:pPr>
            <a:r>
              <a:rPr lang="en-CA" sz="1650" dirty="0">
                <a:latin typeface="Consolas" panose="020B0609020204030204" pitchFamily="49" charset="0"/>
                <a:cs typeface="Consolas" panose="020B0609020204030204" pitchFamily="49" charset="0"/>
              </a:rPr>
              <a:t>}</a:t>
            </a:r>
          </a:p>
        </p:txBody>
      </p:sp>
      <p:sp>
        <p:nvSpPr>
          <p:cNvPr id="6" name="TextBox 5"/>
          <p:cNvSpPr txBox="1"/>
          <p:nvPr/>
        </p:nvSpPr>
        <p:spPr>
          <a:xfrm>
            <a:off x="4397007" y="4725144"/>
            <a:ext cx="3775393" cy="2062103"/>
          </a:xfrm>
          <a:prstGeom prst="rect">
            <a:avLst/>
          </a:prstGeom>
          <a:noFill/>
        </p:spPr>
        <p:txBody>
          <a:bodyPr wrap="none" rtlCol="0">
            <a:spAutoFit/>
          </a:bodyPr>
          <a:lstStyle/>
          <a:p>
            <a:r>
              <a:rPr lang="en-CA" sz="1600" dirty="0" smtClean="0">
                <a:solidFill>
                  <a:srgbClr val="0070C0"/>
                </a:solidFill>
                <a:latin typeface="Georgia" panose="02040502050405020303" pitchFamily="18" charset="0"/>
              </a:rPr>
              <a:t>Output:</a:t>
            </a:r>
          </a:p>
          <a:p>
            <a:r>
              <a:rPr lang="en-CA" sz="1600" dirty="0">
                <a:solidFill>
                  <a:srgbClr val="0070C0"/>
                </a:solidFill>
                <a:latin typeface="Consolas" panose="020B0609020204030204" pitchFamily="49" charset="0"/>
                <a:cs typeface="Consolas" panose="020B0609020204030204" pitchFamily="49" charset="0"/>
              </a:rPr>
              <a:t>-bash-4.2$ ./a.out </a:t>
            </a:r>
          </a:p>
          <a:p>
            <a:r>
              <a:rPr lang="en-CA" sz="1600" dirty="0">
                <a:solidFill>
                  <a:srgbClr val="0070C0"/>
                </a:solidFill>
                <a:latin typeface="Consolas" panose="020B0609020204030204" pitchFamily="49" charset="0"/>
                <a:cs typeface="Consolas" panose="020B0609020204030204" pitchFamily="49" charset="0"/>
              </a:rPr>
              <a:t>p_value[0] == 42</a:t>
            </a:r>
          </a:p>
          <a:p>
            <a:r>
              <a:rPr lang="en-CA" sz="1600" dirty="0">
                <a:solidFill>
                  <a:srgbClr val="0070C0"/>
                </a:solidFill>
                <a:latin typeface="Consolas" panose="020B0609020204030204" pitchFamily="49" charset="0"/>
                <a:cs typeface="Consolas" panose="020B0609020204030204" pitchFamily="49" charset="0"/>
              </a:rPr>
              <a:t>p_value[-1] == 0</a:t>
            </a:r>
          </a:p>
          <a:p>
            <a:r>
              <a:rPr lang="en-CA" sz="1600" dirty="0">
                <a:solidFill>
                  <a:srgbClr val="0070C0"/>
                </a:solidFill>
                <a:latin typeface="Consolas" panose="020B0609020204030204" pitchFamily="49" charset="0"/>
                <a:cs typeface="Consolas" panose="020B0609020204030204" pitchFamily="49" charset="0"/>
              </a:rPr>
              <a:t>p_value[-2] == 33</a:t>
            </a:r>
          </a:p>
          <a:p>
            <a:r>
              <a:rPr lang="en-CA" sz="1600" dirty="0">
                <a:solidFill>
                  <a:srgbClr val="0070C0"/>
                </a:solidFill>
                <a:latin typeface="Consolas" panose="020B0609020204030204" pitchFamily="49" charset="0"/>
                <a:cs typeface="Consolas" panose="020B0609020204030204" pitchFamily="49" charset="0"/>
              </a:rPr>
              <a:t>p_value[-3] == 0</a:t>
            </a:r>
          </a:p>
          <a:p>
            <a:r>
              <a:rPr lang="en-CA" sz="1600" dirty="0">
                <a:solidFill>
                  <a:srgbClr val="0070C0"/>
                </a:solidFill>
                <a:latin typeface="Consolas" panose="020B0609020204030204" pitchFamily="49" charset="0"/>
                <a:cs typeface="Consolas" panose="020B0609020204030204" pitchFamily="49" charset="0"/>
              </a:rPr>
              <a:t>p_value[-4] == 0</a:t>
            </a:r>
          </a:p>
          <a:p>
            <a:r>
              <a:rPr lang="en-CA" sz="1600" dirty="0">
                <a:solidFill>
                  <a:srgbClr val="0070C0"/>
                </a:solidFill>
                <a:latin typeface="Consolas" panose="020B0609020204030204" pitchFamily="49" charset="0"/>
                <a:cs typeface="Consolas" panose="020B0609020204030204" pitchFamily="49" charset="0"/>
              </a:rPr>
              <a:t>Segmentation fault (core dumped)</a:t>
            </a:r>
          </a:p>
        </p:txBody>
      </p:sp>
    </p:spTree>
    <p:extLst>
      <p:ext uri="{BB962C8B-B14F-4D97-AF65-F5344CB8AC3E}">
        <p14:creationId xmlns:p14="http://schemas.microsoft.com/office/powerpoint/2010/main" val="3705235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77988</TotalTime>
  <Words>1824</Words>
  <Application>Microsoft Office PowerPoint</Application>
  <PresentationFormat>On-screen Show (4:3)</PresentationFormat>
  <Paragraphs>312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ＭＳ Ｐゴシック</vt:lpstr>
      <vt:lpstr>Arial</vt:lpstr>
      <vt:lpstr>Calibri</vt:lpstr>
      <vt:lpstr>Consolas</vt:lpstr>
      <vt:lpstr>Constantia</vt:lpstr>
      <vt:lpstr>Georgia</vt:lpstr>
      <vt:lpstr>Times New Roman</vt:lpstr>
      <vt:lpstr>Custom Design</vt:lpstr>
      <vt:lpstr>Dynamic allocation of arrays</vt:lpstr>
      <vt:lpstr>Outline</vt:lpstr>
      <vt:lpstr>Arrays and pointers</vt:lpstr>
      <vt:lpstr>Arrays and pointers</vt:lpstr>
      <vt:lpstr>Arrays and pointers</vt:lpstr>
      <vt:lpstr>Arrays and pointers</vt:lpstr>
      <vt:lpstr>Arrays and pointers</vt:lpstr>
      <vt:lpstr>Arrays and pointers</vt:lpstr>
      <vt:lpstr>Arrays and pointers</vt:lpstr>
      <vt:lpstr>Arrays and pointers</vt:lpstr>
      <vt:lpstr>Dynamic allocation of arrays</vt:lpstr>
      <vt:lpstr>Dynamic allocation of arrays</vt:lpstr>
      <vt:lpstr>Dynamic allocation of arrays</vt:lpstr>
      <vt:lpstr>Dynamic allocation of arrays</vt:lpstr>
      <vt:lpstr>Uninitialized arrays</vt:lpstr>
      <vt:lpstr>Uninitialized arrays</vt:lpstr>
      <vt:lpstr>Failures in allocation</vt:lpstr>
      <vt:lpstr>Failures in allocation</vt:lpstr>
      <vt:lpstr>Important notice…</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1335</cp:revision>
  <dcterms:created xsi:type="dcterms:W3CDTF">2009-09-11T23:00:44Z</dcterms:created>
  <dcterms:modified xsi:type="dcterms:W3CDTF">2019-07-08T21:17:29Z</dcterms:modified>
</cp:coreProperties>
</file>